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59" r:id="rId5"/>
    <p:sldId id="258" r:id="rId6"/>
    <p:sldId id="268" r:id="rId7"/>
    <p:sldId id="269" r:id="rId8"/>
    <p:sldId id="261" r:id="rId9"/>
    <p:sldId id="270" r:id="rId10"/>
    <p:sldId id="271" r:id="rId11"/>
    <p:sldId id="272" r:id="rId12"/>
    <p:sldId id="262" r:id="rId13"/>
    <p:sldId id="263" r:id="rId14"/>
    <p:sldId id="264" r:id="rId15"/>
    <p:sldId id="273" r:id="rId16"/>
    <p:sldId id="274" r:id="rId17"/>
    <p:sldId id="267" r:id="rId18"/>
    <p:sldId id="26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7" d="100"/>
          <a:sy n="107" d="100"/>
        </p:scale>
        <p:origin x="1096"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E448F-AA15-49B7-9B88-7485D6E9012E}"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B02544AE-CBB4-4716-A446-1C0EAB8640EA}">
      <dgm:prSet/>
      <dgm:spPr/>
      <dgm:t>
        <a:bodyPr/>
        <a:lstStyle/>
        <a:p>
          <a:r>
            <a:rPr lang="en-US" dirty="0">
              <a:solidFill>
                <a:schemeClr val="bg1"/>
              </a:solidFill>
            </a:rPr>
            <a:t>Holistic care beyond the injury</a:t>
          </a:r>
        </a:p>
      </dgm:t>
    </dgm:pt>
    <dgm:pt modelId="{D327694F-386B-4C58-9CD8-BBCE513622BB}" type="parTrans" cxnId="{4D50FCD7-243A-4F4D-9FA8-111881034998}">
      <dgm:prSet/>
      <dgm:spPr/>
      <dgm:t>
        <a:bodyPr/>
        <a:lstStyle/>
        <a:p>
          <a:endParaRPr lang="en-US"/>
        </a:p>
      </dgm:t>
    </dgm:pt>
    <dgm:pt modelId="{1EBF1853-3AC1-4D7A-9B34-59753C3884A3}" type="sibTrans" cxnId="{4D50FCD7-243A-4F4D-9FA8-111881034998}">
      <dgm:prSet/>
      <dgm:spPr/>
      <dgm:t>
        <a:bodyPr/>
        <a:lstStyle/>
        <a:p>
          <a:endParaRPr lang="en-US"/>
        </a:p>
      </dgm:t>
    </dgm:pt>
    <dgm:pt modelId="{94D5AB4B-8B03-4089-9C90-4BDF8EE1B0EB}">
      <dgm:prSet/>
      <dgm:spPr/>
      <dgm:t>
        <a:bodyPr/>
        <a:lstStyle/>
        <a:p>
          <a:r>
            <a:rPr lang="en-US" dirty="0">
              <a:solidFill>
                <a:schemeClr val="bg1"/>
              </a:solidFill>
            </a:rPr>
            <a:t>Improved communication and transparency</a:t>
          </a:r>
        </a:p>
      </dgm:t>
    </dgm:pt>
    <dgm:pt modelId="{2E5F797B-5563-4ED8-8EFB-3E3A4668D9EE}" type="parTrans" cxnId="{00270014-85A4-4C64-B4E1-8537D79E496D}">
      <dgm:prSet/>
      <dgm:spPr/>
      <dgm:t>
        <a:bodyPr/>
        <a:lstStyle/>
        <a:p>
          <a:endParaRPr lang="en-US"/>
        </a:p>
      </dgm:t>
    </dgm:pt>
    <dgm:pt modelId="{70950F1D-5952-46C5-9668-2D0725903503}" type="sibTrans" cxnId="{00270014-85A4-4C64-B4E1-8537D79E496D}">
      <dgm:prSet/>
      <dgm:spPr/>
      <dgm:t>
        <a:bodyPr/>
        <a:lstStyle/>
        <a:p>
          <a:endParaRPr lang="en-US"/>
        </a:p>
      </dgm:t>
    </dgm:pt>
    <dgm:pt modelId="{75E1AB08-ACEC-48DA-86F1-FA1BD049761A}">
      <dgm:prSet/>
      <dgm:spPr/>
      <dgm:t>
        <a:bodyPr/>
        <a:lstStyle/>
        <a:p>
          <a:r>
            <a:rPr lang="en-US" dirty="0">
              <a:solidFill>
                <a:schemeClr val="bg1"/>
              </a:solidFill>
            </a:rPr>
            <a:t>Empowerment and Return-To-Work Support</a:t>
          </a:r>
        </a:p>
      </dgm:t>
    </dgm:pt>
    <dgm:pt modelId="{3F4A4186-EE7A-4B33-9696-7B4A57221D7C}" type="parTrans" cxnId="{2BE92579-0B8A-4006-A2D7-121C610DE3DA}">
      <dgm:prSet/>
      <dgm:spPr/>
      <dgm:t>
        <a:bodyPr/>
        <a:lstStyle/>
        <a:p>
          <a:endParaRPr lang="en-US"/>
        </a:p>
      </dgm:t>
    </dgm:pt>
    <dgm:pt modelId="{6D604BA6-E863-49B3-8795-4F28C4139D7A}" type="sibTrans" cxnId="{2BE92579-0B8A-4006-A2D7-121C610DE3DA}">
      <dgm:prSet/>
      <dgm:spPr/>
      <dgm:t>
        <a:bodyPr/>
        <a:lstStyle/>
        <a:p>
          <a:endParaRPr lang="en-US"/>
        </a:p>
      </dgm:t>
    </dgm:pt>
    <dgm:pt modelId="{EC0C1C3B-7F79-D848-8287-BDC99967AADE}" type="pres">
      <dgm:prSet presAssocID="{36EE448F-AA15-49B7-9B88-7485D6E9012E}" presName="vert0" presStyleCnt="0">
        <dgm:presLayoutVars>
          <dgm:dir/>
          <dgm:animOne val="branch"/>
          <dgm:animLvl val="lvl"/>
        </dgm:presLayoutVars>
      </dgm:prSet>
      <dgm:spPr/>
    </dgm:pt>
    <dgm:pt modelId="{D819C129-212C-6B49-A01D-A59534C22FB3}" type="pres">
      <dgm:prSet presAssocID="{B02544AE-CBB4-4716-A446-1C0EAB8640EA}" presName="thickLine" presStyleLbl="alignNode1" presStyleIdx="0" presStyleCnt="3"/>
      <dgm:spPr/>
    </dgm:pt>
    <dgm:pt modelId="{14573568-EE7A-1940-A10B-4FE5FA60E847}" type="pres">
      <dgm:prSet presAssocID="{B02544AE-CBB4-4716-A446-1C0EAB8640EA}" presName="horz1" presStyleCnt="0"/>
      <dgm:spPr/>
    </dgm:pt>
    <dgm:pt modelId="{472ADF43-9C62-0844-AFA0-E7F6D784D775}" type="pres">
      <dgm:prSet presAssocID="{B02544AE-CBB4-4716-A446-1C0EAB8640EA}" presName="tx1" presStyleLbl="revTx" presStyleIdx="0" presStyleCnt="3"/>
      <dgm:spPr/>
    </dgm:pt>
    <dgm:pt modelId="{10347A28-CECD-024C-B31D-8CA6DEF3064E}" type="pres">
      <dgm:prSet presAssocID="{B02544AE-CBB4-4716-A446-1C0EAB8640EA}" presName="vert1" presStyleCnt="0"/>
      <dgm:spPr/>
    </dgm:pt>
    <dgm:pt modelId="{D9DE2DEE-A2EC-494B-BEE3-6881463169C6}" type="pres">
      <dgm:prSet presAssocID="{94D5AB4B-8B03-4089-9C90-4BDF8EE1B0EB}" presName="thickLine" presStyleLbl="alignNode1" presStyleIdx="1" presStyleCnt="3"/>
      <dgm:spPr/>
    </dgm:pt>
    <dgm:pt modelId="{2A293029-0A5E-0B45-A643-5725691A6428}" type="pres">
      <dgm:prSet presAssocID="{94D5AB4B-8B03-4089-9C90-4BDF8EE1B0EB}" presName="horz1" presStyleCnt="0"/>
      <dgm:spPr/>
    </dgm:pt>
    <dgm:pt modelId="{2924D29E-6B8B-B540-B2D8-E9670EC2194F}" type="pres">
      <dgm:prSet presAssocID="{94D5AB4B-8B03-4089-9C90-4BDF8EE1B0EB}" presName="tx1" presStyleLbl="revTx" presStyleIdx="1" presStyleCnt="3"/>
      <dgm:spPr/>
    </dgm:pt>
    <dgm:pt modelId="{526CF018-40BD-6B46-AB01-1CD622CB5A2A}" type="pres">
      <dgm:prSet presAssocID="{94D5AB4B-8B03-4089-9C90-4BDF8EE1B0EB}" presName="vert1" presStyleCnt="0"/>
      <dgm:spPr/>
    </dgm:pt>
    <dgm:pt modelId="{428FBB50-A7BB-3D4F-906C-7389809C1684}" type="pres">
      <dgm:prSet presAssocID="{75E1AB08-ACEC-48DA-86F1-FA1BD049761A}" presName="thickLine" presStyleLbl="alignNode1" presStyleIdx="2" presStyleCnt="3"/>
      <dgm:spPr/>
    </dgm:pt>
    <dgm:pt modelId="{46C5DDEC-1318-E942-A35A-CC37E5464765}" type="pres">
      <dgm:prSet presAssocID="{75E1AB08-ACEC-48DA-86F1-FA1BD049761A}" presName="horz1" presStyleCnt="0"/>
      <dgm:spPr/>
    </dgm:pt>
    <dgm:pt modelId="{A97D6114-FDC9-1941-A405-34D02A1D2BDF}" type="pres">
      <dgm:prSet presAssocID="{75E1AB08-ACEC-48DA-86F1-FA1BD049761A}" presName="tx1" presStyleLbl="revTx" presStyleIdx="2" presStyleCnt="3"/>
      <dgm:spPr/>
    </dgm:pt>
    <dgm:pt modelId="{E4C882E6-1045-834D-A52C-92824875F7A4}" type="pres">
      <dgm:prSet presAssocID="{75E1AB08-ACEC-48DA-86F1-FA1BD049761A}" presName="vert1" presStyleCnt="0"/>
      <dgm:spPr/>
    </dgm:pt>
  </dgm:ptLst>
  <dgm:cxnLst>
    <dgm:cxn modelId="{00270014-85A4-4C64-B4E1-8537D79E496D}" srcId="{36EE448F-AA15-49B7-9B88-7485D6E9012E}" destId="{94D5AB4B-8B03-4089-9C90-4BDF8EE1B0EB}" srcOrd="1" destOrd="0" parTransId="{2E5F797B-5563-4ED8-8EFB-3E3A4668D9EE}" sibTransId="{70950F1D-5952-46C5-9668-2D0725903503}"/>
    <dgm:cxn modelId="{A71EC85A-C2C6-384B-B0FE-384AD3E3265C}" type="presOf" srcId="{75E1AB08-ACEC-48DA-86F1-FA1BD049761A}" destId="{A97D6114-FDC9-1941-A405-34D02A1D2BDF}" srcOrd="0" destOrd="0" presId="urn:microsoft.com/office/officeart/2008/layout/LinedList"/>
    <dgm:cxn modelId="{7172196C-87EB-094E-9B8E-F751E533093F}" type="presOf" srcId="{94D5AB4B-8B03-4089-9C90-4BDF8EE1B0EB}" destId="{2924D29E-6B8B-B540-B2D8-E9670EC2194F}" srcOrd="0" destOrd="0" presId="urn:microsoft.com/office/officeart/2008/layout/LinedList"/>
    <dgm:cxn modelId="{2BE92579-0B8A-4006-A2D7-121C610DE3DA}" srcId="{36EE448F-AA15-49B7-9B88-7485D6E9012E}" destId="{75E1AB08-ACEC-48DA-86F1-FA1BD049761A}" srcOrd="2" destOrd="0" parTransId="{3F4A4186-EE7A-4B33-9696-7B4A57221D7C}" sibTransId="{6D604BA6-E863-49B3-8795-4F28C4139D7A}"/>
    <dgm:cxn modelId="{4D50FCD7-243A-4F4D-9FA8-111881034998}" srcId="{36EE448F-AA15-49B7-9B88-7485D6E9012E}" destId="{B02544AE-CBB4-4716-A446-1C0EAB8640EA}" srcOrd="0" destOrd="0" parTransId="{D327694F-386B-4C58-9CD8-BBCE513622BB}" sibTransId="{1EBF1853-3AC1-4D7A-9B34-59753C3884A3}"/>
    <dgm:cxn modelId="{37B034E3-5934-0A46-B706-2F8C65669A7F}" type="presOf" srcId="{B02544AE-CBB4-4716-A446-1C0EAB8640EA}" destId="{472ADF43-9C62-0844-AFA0-E7F6D784D775}" srcOrd="0" destOrd="0" presId="urn:microsoft.com/office/officeart/2008/layout/LinedList"/>
    <dgm:cxn modelId="{13E5C8ED-0A46-B047-A61A-B6E630EAFA29}" type="presOf" srcId="{36EE448F-AA15-49B7-9B88-7485D6E9012E}" destId="{EC0C1C3B-7F79-D848-8287-BDC99967AADE}" srcOrd="0" destOrd="0" presId="urn:microsoft.com/office/officeart/2008/layout/LinedList"/>
    <dgm:cxn modelId="{33BE754C-10CD-DB47-9524-AAB0CFE1211F}" type="presParOf" srcId="{EC0C1C3B-7F79-D848-8287-BDC99967AADE}" destId="{D819C129-212C-6B49-A01D-A59534C22FB3}" srcOrd="0" destOrd="0" presId="urn:microsoft.com/office/officeart/2008/layout/LinedList"/>
    <dgm:cxn modelId="{A0A328BA-D72E-4B47-A68D-D52FB3901680}" type="presParOf" srcId="{EC0C1C3B-7F79-D848-8287-BDC99967AADE}" destId="{14573568-EE7A-1940-A10B-4FE5FA60E847}" srcOrd="1" destOrd="0" presId="urn:microsoft.com/office/officeart/2008/layout/LinedList"/>
    <dgm:cxn modelId="{5C525B35-AC40-0E40-BAAF-94A011DBDF80}" type="presParOf" srcId="{14573568-EE7A-1940-A10B-4FE5FA60E847}" destId="{472ADF43-9C62-0844-AFA0-E7F6D784D775}" srcOrd="0" destOrd="0" presId="urn:microsoft.com/office/officeart/2008/layout/LinedList"/>
    <dgm:cxn modelId="{F9219C3A-9E21-E740-BAAA-7442F99746F9}" type="presParOf" srcId="{14573568-EE7A-1940-A10B-4FE5FA60E847}" destId="{10347A28-CECD-024C-B31D-8CA6DEF3064E}" srcOrd="1" destOrd="0" presId="urn:microsoft.com/office/officeart/2008/layout/LinedList"/>
    <dgm:cxn modelId="{3B249453-FE16-DB4C-893E-E7B8C202A8E8}" type="presParOf" srcId="{EC0C1C3B-7F79-D848-8287-BDC99967AADE}" destId="{D9DE2DEE-A2EC-494B-BEE3-6881463169C6}" srcOrd="2" destOrd="0" presId="urn:microsoft.com/office/officeart/2008/layout/LinedList"/>
    <dgm:cxn modelId="{35691123-15A2-3646-AE65-BB5F95DF3397}" type="presParOf" srcId="{EC0C1C3B-7F79-D848-8287-BDC99967AADE}" destId="{2A293029-0A5E-0B45-A643-5725691A6428}" srcOrd="3" destOrd="0" presId="urn:microsoft.com/office/officeart/2008/layout/LinedList"/>
    <dgm:cxn modelId="{4F74BEB4-EE55-2247-83AF-1D943857B696}" type="presParOf" srcId="{2A293029-0A5E-0B45-A643-5725691A6428}" destId="{2924D29E-6B8B-B540-B2D8-E9670EC2194F}" srcOrd="0" destOrd="0" presId="urn:microsoft.com/office/officeart/2008/layout/LinedList"/>
    <dgm:cxn modelId="{0675CE37-4ABA-664A-8C0B-8C1F004DCDD3}" type="presParOf" srcId="{2A293029-0A5E-0B45-A643-5725691A6428}" destId="{526CF018-40BD-6B46-AB01-1CD622CB5A2A}" srcOrd="1" destOrd="0" presId="urn:microsoft.com/office/officeart/2008/layout/LinedList"/>
    <dgm:cxn modelId="{AB778479-A4FC-9C4C-B777-08F63AAD2F79}" type="presParOf" srcId="{EC0C1C3B-7F79-D848-8287-BDC99967AADE}" destId="{428FBB50-A7BB-3D4F-906C-7389809C1684}" srcOrd="4" destOrd="0" presId="urn:microsoft.com/office/officeart/2008/layout/LinedList"/>
    <dgm:cxn modelId="{B4F0AF4A-FB14-0949-B531-A8B5533EAE23}" type="presParOf" srcId="{EC0C1C3B-7F79-D848-8287-BDC99967AADE}" destId="{46C5DDEC-1318-E942-A35A-CC37E5464765}" srcOrd="5" destOrd="0" presId="urn:microsoft.com/office/officeart/2008/layout/LinedList"/>
    <dgm:cxn modelId="{269E0EC6-9E97-3B42-8E26-479B4F0CA4C2}" type="presParOf" srcId="{46C5DDEC-1318-E942-A35A-CC37E5464765}" destId="{A97D6114-FDC9-1941-A405-34D02A1D2BDF}" srcOrd="0" destOrd="0" presId="urn:microsoft.com/office/officeart/2008/layout/LinedList"/>
    <dgm:cxn modelId="{944B3A7C-E7CD-5044-865A-2C8F9AC325E7}" type="presParOf" srcId="{46C5DDEC-1318-E942-A35A-CC37E5464765}" destId="{E4C882E6-1045-834D-A52C-92824875F7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5D43E-2530-4CD0-9EA4-2232E3ED9F28}"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5A5E8B7-6992-4FDA-84F0-030C069AC77B}">
      <dgm:prSet/>
      <dgm:spPr/>
      <dgm:t>
        <a:bodyPr/>
        <a:lstStyle/>
        <a:p>
          <a:r>
            <a:rPr lang="en-US"/>
            <a:t>Integrate mental health support</a:t>
          </a:r>
        </a:p>
      </dgm:t>
    </dgm:pt>
    <dgm:pt modelId="{D4E89305-307C-4642-A005-52BF0C6B5465}" type="parTrans" cxnId="{FFD409EF-1C60-4B24-8821-A86F9273CD14}">
      <dgm:prSet/>
      <dgm:spPr/>
      <dgm:t>
        <a:bodyPr/>
        <a:lstStyle/>
        <a:p>
          <a:endParaRPr lang="en-US"/>
        </a:p>
      </dgm:t>
    </dgm:pt>
    <dgm:pt modelId="{CB1D663F-3552-4144-971D-5AE7E0A16BFD}" type="sibTrans" cxnId="{FFD409EF-1C60-4B24-8821-A86F9273CD14}">
      <dgm:prSet/>
      <dgm:spPr/>
      <dgm:t>
        <a:bodyPr/>
        <a:lstStyle/>
        <a:p>
          <a:endParaRPr lang="en-US"/>
        </a:p>
      </dgm:t>
    </dgm:pt>
    <dgm:pt modelId="{A735C0DF-A5E0-4A16-B967-0FC2A45C79C1}">
      <dgm:prSet/>
      <dgm:spPr/>
      <dgm:t>
        <a:bodyPr/>
        <a:lstStyle/>
        <a:p>
          <a:r>
            <a:rPr lang="en-US"/>
            <a:t>Encourage support from the entire medical team</a:t>
          </a:r>
        </a:p>
      </dgm:t>
    </dgm:pt>
    <dgm:pt modelId="{8E4765A2-5732-44B1-95C8-08B97C5E9A0F}" type="parTrans" cxnId="{DD58F0BB-248C-4C0A-A188-D97E060DD2FD}">
      <dgm:prSet/>
      <dgm:spPr/>
      <dgm:t>
        <a:bodyPr/>
        <a:lstStyle/>
        <a:p>
          <a:endParaRPr lang="en-US"/>
        </a:p>
      </dgm:t>
    </dgm:pt>
    <dgm:pt modelId="{FCBD1112-CF56-4545-9E4D-A4F793F9BAF2}" type="sibTrans" cxnId="{DD58F0BB-248C-4C0A-A188-D97E060DD2FD}">
      <dgm:prSet/>
      <dgm:spPr/>
      <dgm:t>
        <a:bodyPr/>
        <a:lstStyle/>
        <a:p>
          <a:endParaRPr lang="en-US"/>
        </a:p>
      </dgm:t>
    </dgm:pt>
    <dgm:pt modelId="{19A6F6BE-636E-4885-9853-96FD62ED3712}">
      <dgm:prSet/>
      <dgm:spPr/>
      <dgm:t>
        <a:bodyPr/>
        <a:lstStyle/>
        <a:p>
          <a:r>
            <a:rPr lang="en-US"/>
            <a:t>Provide education to alleviate fears and set realistic expectations. </a:t>
          </a:r>
        </a:p>
      </dgm:t>
    </dgm:pt>
    <dgm:pt modelId="{A40A2210-29C9-486B-AFAE-816EB26E9A46}" type="parTrans" cxnId="{D53EA95B-917C-4907-9330-B7055E39274D}">
      <dgm:prSet/>
      <dgm:spPr/>
      <dgm:t>
        <a:bodyPr/>
        <a:lstStyle/>
        <a:p>
          <a:endParaRPr lang="en-US"/>
        </a:p>
      </dgm:t>
    </dgm:pt>
    <dgm:pt modelId="{077C5178-A0A6-4199-8B01-BC468F4E5B71}" type="sibTrans" cxnId="{D53EA95B-917C-4907-9330-B7055E39274D}">
      <dgm:prSet/>
      <dgm:spPr/>
      <dgm:t>
        <a:bodyPr/>
        <a:lstStyle/>
        <a:p>
          <a:endParaRPr lang="en-US"/>
        </a:p>
      </dgm:t>
    </dgm:pt>
    <dgm:pt modelId="{916293B6-3C82-414C-BCA7-7BD00DF3ADF1}" type="pres">
      <dgm:prSet presAssocID="{BB45D43E-2530-4CD0-9EA4-2232E3ED9F28}" presName="root" presStyleCnt="0">
        <dgm:presLayoutVars>
          <dgm:dir/>
          <dgm:resizeHandles val="exact"/>
        </dgm:presLayoutVars>
      </dgm:prSet>
      <dgm:spPr/>
    </dgm:pt>
    <dgm:pt modelId="{3C79E704-2CC7-4887-9971-F6D6CB8C5AAF}" type="pres">
      <dgm:prSet presAssocID="{B5A5E8B7-6992-4FDA-84F0-030C069AC77B}" presName="compNode" presStyleCnt="0"/>
      <dgm:spPr/>
    </dgm:pt>
    <dgm:pt modelId="{DB3301A3-1C22-4D1C-8B22-0325A54C3999}" type="pres">
      <dgm:prSet presAssocID="{B5A5E8B7-6992-4FDA-84F0-030C069AC77B}" presName="bgRect" presStyleLbl="bgShp" presStyleIdx="0" presStyleCnt="3"/>
      <dgm:spPr/>
    </dgm:pt>
    <dgm:pt modelId="{C3E0FBC9-C8C8-4B80-A854-E0687409AE35}" type="pres">
      <dgm:prSet presAssocID="{B5A5E8B7-6992-4FDA-84F0-030C069AC7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A4D08569-7AB8-4DF2-8E2E-EB89179D4CA9}" type="pres">
      <dgm:prSet presAssocID="{B5A5E8B7-6992-4FDA-84F0-030C069AC77B}" presName="spaceRect" presStyleCnt="0"/>
      <dgm:spPr/>
    </dgm:pt>
    <dgm:pt modelId="{F3430A31-D45B-4547-AC2F-8FA42A53B7B3}" type="pres">
      <dgm:prSet presAssocID="{B5A5E8B7-6992-4FDA-84F0-030C069AC77B}" presName="parTx" presStyleLbl="revTx" presStyleIdx="0" presStyleCnt="3">
        <dgm:presLayoutVars>
          <dgm:chMax val="0"/>
          <dgm:chPref val="0"/>
        </dgm:presLayoutVars>
      </dgm:prSet>
      <dgm:spPr/>
    </dgm:pt>
    <dgm:pt modelId="{D74711CD-7F87-48A5-9207-90EDC03899A6}" type="pres">
      <dgm:prSet presAssocID="{CB1D663F-3552-4144-971D-5AE7E0A16BFD}" presName="sibTrans" presStyleCnt="0"/>
      <dgm:spPr/>
    </dgm:pt>
    <dgm:pt modelId="{26AF50D5-D603-48EC-8A47-0C2FC3C8C46B}" type="pres">
      <dgm:prSet presAssocID="{A735C0DF-A5E0-4A16-B967-0FC2A45C79C1}" presName="compNode" presStyleCnt="0"/>
      <dgm:spPr/>
    </dgm:pt>
    <dgm:pt modelId="{02D9E0BB-CF44-4A72-ABB4-12D3B3EF48CF}" type="pres">
      <dgm:prSet presAssocID="{A735C0DF-A5E0-4A16-B967-0FC2A45C79C1}" presName="bgRect" presStyleLbl="bgShp" presStyleIdx="1" presStyleCnt="3"/>
      <dgm:spPr/>
    </dgm:pt>
    <dgm:pt modelId="{9875ED28-0441-41EC-9466-B7BDE7566E7A}" type="pres">
      <dgm:prSet presAssocID="{A735C0DF-A5E0-4A16-B967-0FC2A45C79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218655CF-0D19-4ACC-9ADB-A07936D18EC6}" type="pres">
      <dgm:prSet presAssocID="{A735C0DF-A5E0-4A16-B967-0FC2A45C79C1}" presName="spaceRect" presStyleCnt="0"/>
      <dgm:spPr/>
    </dgm:pt>
    <dgm:pt modelId="{1F52EA28-0BF8-4BF7-9D88-DB8361468AF2}" type="pres">
      <dgm:prSet presAssocID="{A735C0DF-A5E0-4A16-B967-0FC2A45C79C1}" presName="parTx" presStyleLbl="revTx" presStyleIdx="1" presStyleCnt="3">
        <dgm:presLayoutVars>
          <dgm:chMax val="0"/>
          <dgm:chPref val="0"/>
        </dgm:presLayoutVars>
      </dgm:prSet>
      <dgm:spPr/>
    </dgm:pt>
    <dgm:pt modelId="{BFE30ADD-849F-431A-91CA-2AD6677770FE}" type="pres">
      <dgm:prSet presAssocID="{FCBD1112-CF56-4545-9E4D-A4F793F9BAF2}" presName="sibTrans" presStyleCnt="0"/>
      <dgm:spPr/>
    </dgm:pt>
    <dgm:pt modelId="{0D686A00-5971-4649-9252-D974617C7BD0}" type="pres">
      <dgm:prSet presAssocID="{19A6F6BE-636E-4885-9853-96FD62ED3712}" presName="compNode" presStyleCnt="0"/>
      <dgm:spPr/>
    </dgm:pt>
    <dgm:pt modelId="{145348A9-92CE-44D3-BABF-CDD8D4A6D4A1}" type="pres">
      <dgm:prSet presAssocID="{19A6F6BE-636E-4885-9853-96FD62ED3712}" presName="bgRect" presStyleLbl="bgShp" presStyleIdx="2" presStyleCnt="3"/>
      <dgm:spPr/>
    </dgm:pt>
    <dgm:pt modelId="{51316A75-BF04-482C-B383-B29DF6CF0981}" type="pres">
      <dgm:prSet presAssocID="{19A6F6BE-636E-4885-9853-96FD62ED37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559606D6-64CC-4F75-9F5E-D205CC606E3E}" type="pres">
      <dgm:prSet presAssocID="{19A6F6BE-636E-4885-9853-96FD62ED3712}" presName="spaceRect" presStyleCnt="0"/>
      <dgm:spPr/>
    </dgm:pt>
    <dgm:pt modelId="{4CDC3180-E8E1-4EF0-9A31-62DF7E1A7A14}" type="pres">
      <dgm:prSet presAssocID="{19A6F6BE-636E-4885-9853-96FD62ED3712}" presName="parTx" presStyleLbl="revTx" presStyleIdx="2" presStyleCnt="3">
        <dgm:presLayoutVars>
          <dgm:chMax val="0"/>
          <dgm:chPref val="0"/>
        </dgm:presLayoutVars>
      </dgm:prSet>
      <dgm:spPr/>
    </dgm:pt>
  </dgm:ptLst>
  <dgm:cxnLst>
    <dgm:cxn modelId="{338F181D-1420-4D78-9188-2090F771EE5D}" type="presOf" srcId="{19A6F6BE-636E-4885-9853-96FD62ED3712}" destId="{4CDC3180-E8E1-4EF0-9A31-62DF7E1A7A14}" srcOrd="0" destOrd="0" presId="urn:microsoft.com/office/officeart/2018/2/layout/IconVerticalSolidList"/>
    <dgm:cxn modelId="{D53EA95B-917C-4907-9330-B7055E39274D}" srcId="{BB45D43E-2530-4CD0-9EA4-2232E3ED9F28}" destId="{19A6F6BE-636E-4885-9853-96FD62ED3712}" srcOrd="2" destOrd="0" parTransId="{A40A2210-29C9-486B-AFAE-816EB26E9A46}" sibTransId="{077C5178-A0A6-4199-8B01-BC468F4E5B71}"/>
    <dgm:cxn modelId="{AC98DE7D-4F12-417B-A7C1-055C139488FA}" type="presOf" srcId="{BB45D43E-2530-4CD0-9EA4-2232E3ED9F28}" destId="{916293B6-3C82-414C-BCA7-7BD00DF3ADF1}" srcOrd="0" destOrd="0" presId="urn:microsoft.com/office/officeart/2018/2/layout/IconVerticalSolidList"/>
    <dgm:cxn modelId="{DD58F0BB-248C-4C0A-A188-D97E060DD2FD}" srcId="{BB45D43E-2530-4CD0-9EA4-2232E3ED9F28}" destId="{A735C0DF-A5E0-4A16-B967-0FC2A45C79C1}" srcOrd="1" destOrd="0" parTransId="{8E4765A2-5732-44B1-95C8-08B97C5E9A0F}" sibTransId="{FCBD1112-CF56-4545-9E4D-A4F793F9BAF2}"/>
    <dgm:cxn modelId="{90ADFCC7-1FA5-4F8E-871F-EDFF5DB30AA5}" type="presOf" srcId="{A735C0DF-A5E0-4A16-B967-0FC2A45C79C1}" destId="{1F52EA28-0BF8-4BF7-9D88-DB8361468AF2}" srcOrd="0" destOrd="0" presId="urn:microsoft.com/office/officeart/2018/2/layout/IconVerticalSolidList"/>
    <dgm:cxn modelId="{C21A5CED-16D1-4463-B24B-4E613FEF2057}" type="presOf" srcId="{B5A5E8B7-6992-4FDA-84F0-030C069AC77B}" destId="{F3430A31-D45B-4547-AC2F-8FA42A53B7B3}" srcOrd="0" destOrd="0" presId="urn:microsoft.com/office/officeart/2018/2/layout/IconVerticalSolidList"/>
    <dgm:cxn modelId="{FFD409EF-1C60-4B24-8821-A86F9273CD14}" srcId="{BB45D43E-2530-4CD0-9EA4-2232E3ED9F28}" destId="{B5A5E8B7-6992-4FDA-84F0-030C069AC77B}" srcOrd="0" destOrd="0" parTransId="{D4E89305-307C-4642-A005-52BF0C6B5465}" sibTransId="{CB1D663F-3552-4144-971D-5AE7E0A16BFD}"/>
    <dgm:cxn modelId="{E23BA5BE-3FBE-411D-8128-27D900971E07}" type="presParOf" srcId="{916293B6-3C82-414C-BCA7-7BD00DF3ADF1}" destId="{3C79E704-2CC7-4887-9971-F6D6CB8C5AAF}" srcOrd="0" destOrd="0" presId="urn:microsoft.com/office/officeart/2018/2/layout/IconVerticalSolidList"/>
    <dgm:cxn modelId="{13658B1E-2C2F-4D6E-A606-AD3BC744F89E}" type="presParOf" srcId="{3C79E704-2CC7-4887-9971-F6D6CB8C5AAF}" destId="{DB3301A3-1C22-4D1C-8B22-0325A54C3999}" srcOrd="0" destOrd="0" presId="urn:microsoft.com/office/officeart/2018/2/layout/IconVerticalSolidList"/>
    <dgm:cxn modelId="{9838B34D-E16A-47F6-B744-0A9010D8AD85}" type="presParOf" srcId="{3C79E704-2CC7-4887-9971-F6D6CB8C5AAF}" destId="{C3E0FBC9-C8C8-4B80-A854-E0687409AE35}" srcOrd="1" destOrd="0" presId="urn:microsoft.com/office/officeart/2018/2/layout/IconVerticalSolidList"/>
    <dgm:cxn modelId="{618D938E-721D-42A3-9E43-354D9DAB6B6E}" type="presParOf" srcId="{3C79E704-2CC7-4887-9971-F6D6CB8C5AAF}" destId="{A4D08569-7AB8-4DF2-8E2E-EB89179D4CA9}" srcOrd="2" destOrd="0" presId="urn:microsoft.com/office/officeart/2018/2/layout/IconVerticalSolidList"/>
    <dgm:cxn modelId="{4FD39EFA-9853-4D5D-887B-A005C6A1EBE3}" type="presParOf" srcId="{3C79E704-2CC7-4887-9971-F6D6CB8C5AAF}" destId="{F3430A31-D45B-4547-AC2F-8FA42A53B7B3}" srcOrd="3" destOrd="0" presId="urn:microsoft.com/office/officeart/2018/2/layout/IconVerticalSolidList"/>
    <dgm:cxn modelId="{DC09B9D0-718F-4746-917F-702BEB445D7C}" type="presParOf" srcId="{916293B6-3C82-414C-BCA7-7BD00DF3ADF1}" destId="{D74711CD-7F87-48A5-9207-90EDC03899A6}" srcOrd="1" destOrd="0" presId="urn:microsoft.com/office/officeart/2018/2/layout/IconVerticalSolidList"/>
    <dgm:cxn modelId="{AA312944-AE8F-4D3F-96E1-B134AE5DE9F1}" type="presParOf" srcId="{916293B6-3C82-414C-BCA7-7BD00DF3ADF1}" destId="{26AF50D5-D603-48EC-8A47-0C2FC3C8C46B}" srcOrd="2" destOrd="0" presId="urn:microsoft.com/office/officeart/2018/2/layout/IconVerticalSolidList"/>
    <dgm:cxn modelId="{3DD73B95-A0EA-43C6-A4C3-D826A274EA96}" type="presParOf" srcId="{26AF50D5-D603-48EC-8A47-0C2FC3C8C46B}" destId="{02D9E0BB-CF44-4A72-ABB4-12D3B3EF48CF}" srcOrd="0" destOrd="0" presId="urn:microsoft.com/office/officeart/2018/2/layout/IconVerticalSolidList"/>
    <dgm:cxn modelId="{EEB9D752-6939-48DB-AD25-E239582F59F7}" type="presParOf" srcId="{26AF50D5-D603-48EC-8A47-0C2FC3C8C46B}" destId="{9875ED28-0441-41EC-9466-B7BDE7566E7A}" srcOrd="1" destOrd="0" presId="urn:microsoft.com/office/officeart/2018/2/layout/IconVerticalSolidList"/>
    <dgm:cxn modelId="{59956EDC-ADC0-41B8-AEF2-9BDAF7C261C2}" type="presParOf" srcId="{26AF50D5-D603-48EC-8A47-0C2FC3C8C46B}" destId="{218655CF-0D19-4ACC-9ADB-A07936D18EC6}" srcOrd="2" destOrd="0" presId="urn:microsoft.com/office/officeart/2018/2/layout/IconVerticalSolidList"/>
    <dgm:cxn modelId="{42127C5D-56EB-46D6-88E3-2A7FD9BA6726}" type="presParOf" srcId="{26AF50D5-D603-48EC-8A47-0C2FC3C8C46B}" destId="{1F52EA28-0BF8-4BF7-9D88-DB8361468AF2}" srcOrd="3" destOrd="0" presId="urn:microsoft.com/office/officeart/2018/2/layout/IconVerticalSolidList"/>
    <dgm:cxn modelId="{AF8E419C-3F40-443E-979F-78D2F4540BF2}" type="presParOf" srcId="{916293B6-3C82-414C-BCA7-7BD00DF3ADF1}" destId="{BFE30ADD-849F-431A-91CA-2AD6677770FE}" srcOrd="3" destOrd="0" presId="urn:microsoft.com/office/officeart/2018/2/layout/IconVerticalSolidList"/>
    <dgm:cxn modelId="{0BD44ABE-F512-4164-A1B9-85C1E2CC45EA}" type="presParOf" srcId="{916293B6-3C82-414C-BCA7-7BD00DF3ADF1}" destId="{0D686A00-5971-4649-9252-D974617C7BD0}" srcOrd="4" destOrd="0" presId="urn:microsoft.com/office/officeart/2018/2/layout/IconVerticalSolidList"/>
    <dgm:cxn modelId="{45A7056B-A512-41EB-AC75-298819A24C6F}" type="presParOf" srcId="{0D686A00-5971-4649-9252-D974617C7BD0}" destId="{145348A9-92CE-44D3-BABF-CDD8D4A6D4A1}" srcOrd="0" destOrd="0" presId="urn:microsoft.com/office/officeart/2018/2/layout/IconVerticalSolidList"/>
    <dgm:cxn modelId="{F4D88F0D-7520-45F5-8BDB-8A7AC3322B38}" type="presParOf" srcId="{0D686A00-5971-4649-9252-D974617C7BD0}" destId="{51316A75-BF04-482C-B383-B29DF6CF0981}" srcOrd="1" destOrd="0" presId="urn:microsoft.com/office/officeart/2018/2/layout/IconVerticalSolidList"/>
    <dgm:cxn modelId="{FB871319-A739-40C8-8175-8B7F19E2F4C5}" type="presParOf" srcId="{0D686A00-5971-4649-9252-D974617C7BD0}" destId="{559606D6-64CC-4F75-9F5E-D205CC606E3E}" srcOrd="2" destOrd="0" presId="urn:microsoft.com/office/officeart/2018/2/layout/IconVerticalSolidList"/>
    <dgm:cxn modelId="{6B3FF4C4-30E7-430F-8FC9-1E195F0EE3BF}" type="presParOf" srcId="{0D686A00-5971-4649-9252-D974617C7BD0}" destId="{4CDC3180-E8E1-4EF0-9A31-62DF7E1A7A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0146B-3CAC-482C-98C6-CBC4FE1E54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A06DAA8-1359-437E-9831-7ADE184460AD}">
      <dgm:prSet/>
      <dgm:spPr/>
      <dgm:t>
        <a:bodyPr/>
        <a:lstStyle/>
        <a:p>
          <a:r>
            <a:rPr lang="en-US"/>
            <a:t>As medical professionals, we need to explain more in plain language about the treatment plan and recovery timeline</a:t>
          </a:r>
        </a:p>
      </dgm:t>
    </dgm:pt>
    <dgm:pt modelId="{18E149FD-8DCB-47BE-BDE5-900CABC838A5}" type="parTrans" cxnId="{C694A6BE-2B59-462F-A1CB-37FAE0F32A00}">
      <dgm:prSet/>
      <dgm:spPr/>
      <dgm:t>
        <a:bodyPr/>
        <a:lstStyle/>
        <a:p>
          <a:endParaRPr lang="en-US"/>
        </a:p>
      </dgm:t>
    </dgm:pt>
    <dgm:pt modelId="{37CF8B2D-C658-40AD-8D59-D92E9F138C8B}" type="sibTrans" cxnId="{C694A6BE-2B59-462F-A1CB-37FAE0F32A00}">
      <dgm:prSet/>
      <dgm:spPr/>
      <dgm:t>
        <a:bodyPr/>
        <a:lstStyle/>
        <a:p>
          <a:endParaRPr lang="en-US"/>
        </a:p>
      </dgm:t>
    </dgm:pt>
    <dgm:pt modelId="{C7E9F644-AF31-4969-81CE-BA44E3946C02}">
      <dgm:prSet/>
      <dgm:spPr/>
      <dgm:t>
        <a:bodyPr/>
        <a:lstStyle/>
        <a:p>
          <a:r>
            <a:rPr lang="en-US"/>
            <a:t>Insurace companies can be proactive on updating the workers on approvals, benefits, and next steps.</a:t>
          </a:r>
        </a:p>
      </dgm:t>
    </dgm:pt>
    <dgm:pt modelId="{D180E03F-24BB-4ABF-AB8B-819D4FD34AEF}" type="parTrans" cxnId="{8E6163E2-0ACC-4C7D-A2CB-CF6025500163}">
      <dgm:prSet/>
      <dgm:spPr/>
      <dgm:t>
        <a:bodyPr/>
        <a:lstStyle/>
        <a:p>
          <a:endParaRPr lang="en-US"/>
        </a:p>
      </dgm:t>
    </dgm:pt>
    <dgm:pt modelId="{851B7B0E-0F1D-4618-BC80-3406BC14C4F0}" type="sibTrans" cxnId="{8E6163E2-0ACC-4C7D-A2CB-CF6025500163}">
      <dgm:prSet/>
      <dgm:spPr/>
      <dgm:t>
        <a:bodyPr/>
        <a:lstStyle/>
        <a:p>
          <a:endParaRPr lang="en-US"/>
        </a:p>
      </dgm:t>
    </dgm:pt>
    <dgm:pt modelId="{E83539AA-B6BD-49A4-BCF8-40E277D2D200}">
      <dgm:prSet/>
      <dgm:spPr/>
      <dgm:t>
        <a:bodyPr/>
        <a:lstStyle/>
        <a:p>
          <a:r>
            <a:rPr lang="en-US"/>
            <a:t>Both should listen the employee. Take proactive steps to help with the treatment planning in understanding the employee.</a:t>
          </a:r>
        </a:p>
      </dgm:t>
    </dgm:pt>
    <dgm:pt modelId="{C8236C52-3083-4EF2-9885-CA9CE3DDCADD}" type="parTrans" cxnId="{D48B3E06-064F-42E3-8656-700CF56DA21D}">
      <dgm:prSet/>
      <dgm:spPr/>
      <dgm:t>
        <a:bodyPr/>
        <a:lstStyle/>
        <a:p>
          <a:endParaRPr lang="en-US"/>
        </a:p>
      </dgm:t>
    </dgm:pt>
    <dgm:pt modelId="{3DBB94A6-474B-4D4D-B553-1ADB93370FBA}" type="sibTrans" cxnId="{D48B3E06-064F-42E3-8656-700CF56DA21D}">
      <dgm:prSet/>
      <dgm:spPr/>
      <dgm:t>
        <a:bodyPr/>
        <a:lstStyle/>
        <a:p>
          <a:endParaRPr lang="en-US"/>
        </a:p>
      </dgm:t>
    </dgm:pt>
    <dgm:pt modelId="{15B96D3A-A5EE-4000-A02D-89A46877E477}" type="pres">
      <dgm:prSet presAssocID="{A1F0146B-3CAC-482C-98C6-CBC4FE1E5402}" presName="root" presStyleCnt="0">
        <dgm:presLayoutVars>
          <dgm:dir/>
          <dgm:resizeHandles val="exact"/>
        </dgm:presLayoutVars>
      </dgm:prSet>
      <dgm:spPr/>
    </dgm:pt>
    <dgm:pt modelId="{BAC46242-2B15-4B8D-8813-52CCF38FC8F1}" type="pres">
      <dgm:prSet presAssocID="{BA06DAA8-1359-437E-9831-7ADE184460AD}" presName="compNode" presStyleCnt="0"/>
      <dgm:spPr/>
    </dgm:pt>
    <dgm:pt modelId="{5F76BAB8-AE78-4A87-A6D9-F46BDCE2625F}" type="pres">
      <dgm:prSet presAssocID="{BA06DAA8-1359-437E-9831-7ADE184460AD}" presName="bgRect" presStyleLbl="bgShp" presStyleIdx="0" presStyleCnt="3"/>
      <dgm:spPr/>
    </dgm:pt>
    <dgm:pt modelId="{9F1EC9F9-3B6E-493F-A981-0F4ABC5337DE}" type="pres">
      <dgm:prSet presAssocID="{BA06DAA8-1359-437E-9831-7ADE184460A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AC536678-6EBE-4D78-A27A-303289F9AA19}" type="pres">
      <dgm:prSet presAssocID="{BA06DAA8-1359-437E-9831-7ADE184460AD}" presName="spaceRect" presStyleCnt="0"/>
      <dgm:spPr/>
    </dgm:pt>
    <dgm:pt modelId="{70B14166-82B3-43E3-8B84-20D8F0E8D9AE}" type="pres">
      <dgm:prSet presAssocID="{BA06DAA8-1359-437E-9831-7ADE184460AD}" presName="parTx" presStyleLbl="revTx" presStyleIdx="0" presStyleCnt="3">
        <dgm:presLayoutVars>
          <dgm:chMax val="0"/>
          <dgm:chPref val="0"/>
        </dgm:presLayoutVars>
      </dgm:prSet>
      <dgm:spPr/>
    </dgm:pt>
    <dgm:pt modelId="{C116399B-AB87-4F66-9EB0-A4D644CC2ACF}" type="pres">
      <dgm:prSet presAssocID="{37CF8B2D-C658-40AD-8D59-D92E9F138C8B}" presName="sibTrans" presStyleCnt="0"/>
      <dgm:spPr/>
    </dgm:pt>
    <dgm:pt modelId="{18353037-D5FD-436B-A7D2-7C14684BAF58}" type="pres">
      <dgm:prSet presAssocID="{C7E9F644-AF31-4969-81CE-BA44E3946C02}" presName="compNode" presStyleCnt="0"/>
      <dgm:spPr/>
    </dgm:pt>
    <dgm:pt modelId="{628C5B11-9013-40AC-95DC-42D5A093BC3D}" type="pres">
      <dgm:prSet presAssocID="{C7E9F644-AF31-4969-81CE-BA44E3946C02}" presName="bgRect" presStyleLbl="bgShp" presStyleIdx="1" presStyleCnt="3"/>
      <dgm:spPr/>
    </dgm:pt>
    <dgm:pt modelId="{0CB38EED-AAB8-4E65-B321-E61791526F44}" type="pres">
      <dgm:prSet presAssocID="{C7E9F644-AF31-4969-81CE-BA44E3946C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31D6730-1BF1-4D7B-A0B1-B299612017A7}" type="pres">
      <dgm:prSet presAssocID="{C7E9F644-AF31-4969-81CE-BA44E3946C02}" presName="spaceRect" presStyleCnt="0"/>
      <dgm:spPr/>
    </dgm:pt>
    <dgm:pt modelId="{B787AABB-E4B6-4BE9-A1FE-72A2E6B3D7B5}" type="pres">
      <dgm:prSet presAssocID="{C7E9F644-AF31-4969-81CE-BA44E3946C02}" presName="parTx" presStyleLbl="revTx" presStyleIdx="1" presStyleCnt="3">
        <dgm:presLayoutVars>
          <dgm:chMax val="0"/>
          <dgm:chPref val="0"/>
        </dgm:presLayoutVars>
      </dgm:prSet>
      <dgm:spPr/>
    </dgm:pt>
    <dgm:pt modelId="{68A627C2-8971-411A-BB74-FEED6EF30E5A}" type="pres">
      <dgm:prSet presAssocID="{851B7B0E-0F1D-4618-BC80-3406BC14C4F0}" presName="sibTrans" presStyleCnt="0"/>
      <dgm:spPr/>
    </dgm:pt>
    <dgm:pt modelId="{4F873197-72B1-4287-8B7B-3649EFCD6556}" type="pres">
      <dgm:prSet presAssocID="{E83539AA-B6BD-49A4-BCF8-40E277D2D200}" presName="compNode" presStyleCnt="0"/>
      <dgm:spPr/>
    </dgm:pt>
    <dgm:pt modelId="{66782260-06B0-4F46-AD6D-95A045C8EE4D}" type="pres">
      <dgm:prSet presAssocID="{E83539AA-B6BD-49A4-BCF8-40E277D2D200}" presName="bgRect" presStyleLbl="bgShp" presStyleIdx="2" presStyleCnt="3"/>
      <dgm:spPr/>
    </dgm:pt>
    <dgm:pt modelId="{9363E72D-B889-4BC3-A65E-2C9431B4A225}" type="pres">
      <dgm:prSet presAssocID="{E83539AA-B6BD-49A4-BCF8-40E277D2D2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chart"/>
        </a:ext>
      </dgm:extLst>
    </dgm:pt>
    <dgm:pt modelId="{49A021A4-0277-4E6F-B1DA-45FC1D1F5A0C}" type="pres">
      <dgm:prSet presAssocID="{E83539AA-B6BD-49A4-BCF8-40E277D2D200}" presName="spaceRect" presStyleCnt="0"/>
      <dgm:spPr/>
    </dgm:pt>
    <dgm:pt modelId="{19B7DB5A-3DF9-4075-974D-559E3BDF1FF5}" type="pres">
      <dgm:prSet presAssocID="{E83539AA-B6BD-49A4-BCF8-40E277D2D200}" presName="parTx" presStyleLbl="revTx" presStyleIdx="2" presStyleCnt="3">
        <dgm:presLayoutVars>
          <dgm:chMax val="0"/>
          <dgm:chPref val="0"/>
        </dgm:presLayoutVars>
      </dgm:prSet>
      <dgm:spPr/>
    </dgm:pt>
  </dgm:ptLst>
  <dgm:cxnLst>
    <dgm:cxn modelId="{D48B3E06-064F-42E3-8656-700CF56DA21D}" srcId="{A1F0146B-3CAC-482C-98C6-CBC4FE1E5402}" destId="{E83539AA-B6BD-49A4-BCF8-40E277D2D200}" srcOrd="2" destOrd="0" parTransId="{C8236C52-3083-4EF2-9885-CA9CE3DDCADD}" sibTransId="{3DBB94A6-474B-4D4D-B553-1ADB93370FBA}"/>
    <dgm:cxn modelId="{327CF70B-65B3-47F5-972F-2648BCF4808E}" type="presOf" srcId="{E83539AA-B6BD-49A4-BCF8-40E277D2D200}" destId="{19B7DB5A-3DF9-4075-974D-559E3BDF1FF5}" srcOrd="0" destOrd="0" presId="urn:microsoft.com/office/officeart/2018/2/layout/IconVerticalSolidList"/>
    <dgm:cxn modelId="{26E8573B-9A3B-476A-A0BF-6AD1BD7780C4}" type="presOf" srcId="{A1F0146B-3CAC-482C-98C6-CBC4FE1E5402}" destId="{15B96D3A-A5EE-4000-A02D-89A46877E477}" srcOrd="0" destOrd="0" presId="urn:microsoft.com/office/officeart/2018/2/layout/IconVerticalSolidList"/>
    <dgm:cxn modelId="{BF362489-B8FF-4177-887D-315095718EE8}" type="presOf" srcId="{BA06DAA8-1359-437E-9831-7ADE184460AD}" destId="{70B14166-82B3-43E3-8B84-20D8F0E8D9AE}" srcOrd="0" destOrd="0" presId="urn:microsoft.com/office/officeart/2018/2/layout/IconVerticalSolidList"/>
    <dgm:cxn modelId="{20817C8D-B4AB-48E2-A022-6EBE46346FD2}" type="presOf" srcId="{C7E9F644-AF31-4969-81CE-BA44E3946C02}" destId="{B787AABB-E4B6-4BE9-A1FE-72A2E6B3D7B5}" srcOrd="0" destOrd="0" presId="urn:microsoft.com/office/officeart/2018/2/layout/IconVerticalSolidList"/>
    <dgm:cxn modelId="{C694A6BE-2B59-462F-A1CB-37FAE0F32A00}" srcId="{A1F0146B-3CAC-482C-98C6-CBC4FE1E5402}" destId="{BA06DAA8-1359-437E-9831-7ADE184460AD}" srcOrd="0" destOrd="0" parTransId="{18E149FD-8DCB-47BE-BDE5-900CABC838A5}" sibTransId="{37CF8B2D-C658-40AD-8D59-D92E9F138C8B}"/>
    <dgm:cxn modelId="{8E6163E2-0ACC-4C7D-A2CB-CF6025500163}" srcId="{A1F0146B-3CAC-482C-98C6-CBC4FE1E5402}" destId="{C7E9F644-AF31-4969-81CE-BA44E3946C02}" srcOrd="1" destOrd="0" parTransId="{D180E03F-24BB-4ABF-AB8B-819D4FD34AEF}" sibTransId="{851B7B0E-0F1D-4618-BC80-3406BC14C4F0}"/>
    <dgm:cxn modelId="{9450D121-DF41-4DA8-AC28-3F8FAB919961}" type="presParOf" srcId="{15B96D3A-A5EE-4000-A02D-89A46877E477}" destId="{BAC46242-2B15-4B8D-8813-52CCF38FC8F1}" srcOrd="0" destOrd="0" presId="urn:microsoft.com/office/officeart/2018/2/layout/IconVerticalSolidList"/>
    <dgm:cxn modelId="{687CBEEC-7835-429C-A43E-5C51B83FBEFB}" type="presParOf" srcId="{BAC46242-2B15-4B8D-8813-52CCF38FC8F1}" destId="{5F76BAB8-AE78-4A87-A6D9-F46BDCE2625F}" srcOrd="0" destOrd="0" presId="urn:microsoft.com/office/officeart/2018/2/layout/IconVerticalSolidList"/>
    <dgm:cxn modelId="{B5F27F15-48FC-45F9-976A-85E6723C8759}" type="presParOf" srcId="{BAC46242-2B15-4B8D-8813-52CCF38FC8F1}" destId="{9F1EC9F9-3B6E-493F-A981-0F4ABC5337DE}" srcOrd="1" destOrd="0" presId="urn:microsoft.com/office/officeart/2018/2/layout/IconVerticalSolidList"/>
    <dgm:cxn modelId="{49809F18-C880-43ED-93FE-0C5C2F89E2F0}" type="presParOf" srcId="{BAC46242-2B15-4B8D-8813-52CCF38FC8F1}" destId="{AC536678-6EBE-4D78-A27A-303289F9AA19}" srcOrd="2" destOrd="0" presId="urn:microsoft.com/office/officeart/2018/2/layout/IconVerticalSolidList"/>
    <dgm:cxn modelId="{33B97B8F-15F7-41F9-9C16-5210B971168C}" type="presParOf" srcId="{BAC46242-2B15-4B8D-8813-52CCF38FC8F1}" destId="{70B14166-82B3-43E3-8B84-20D8F0E8D9AE}" srcOrd="3" destOrd="0" presId="urn:microsoft.com/office/officeart/2018/2/layout/IconVerticalSolidList"/>
    <dgm:cxn modelId="{150C454F-EC10-4072-B1EF-BB7324AD7FE0}" type="presParOf" srcId="{15B96D3A-A5EE-4000-A02D-89A46877E477}" destId="{C116399B-AB87-4F66-9EB0-A4D644CC2ACF}" srcOrd="1" destOrd="0" presId="urn:microsoft.com/office/officeart/2018/2/layout/IconVerticalSolidList"/>
    <dgm:cxn modelId="{092CDE98-5A71-4E33-8E5B-E82282EDA294}" type="presParOf" srcId="{15B96D3A-A5EE-4000-A02D-89A46877E477}" destId="{18353037-D5FD-436B-A7D2-7C14684BAF58}" srcOrd="2" destOrd="0" presId="urn:microsoft.com/office/officeart/2018/2/layout/IconVerticalSolidList"/>
    <dgm:cxn modelId="{89A72C60-F569-4373-BEFC-D3A91F001EE9}" type="presParOf" srcId="{18353037-D5FD-436B-A7D2-7C14684BAF58}" destId="{628C5B11-9013-40AC-95DC-42D5A093BC3D}" srcOrd="0" destOrd="0" presId="urn:microsoft.com/office/officeart/2018/2/layout/IconVerticalSolidList"/>
    <dgm:cxn modelId="{6B9679B8-F4C5-4422-B616-E222477657A9}" type="presParOf" srcId="{18353037-D5FD-436B-A7D2-7C14684BAF58}" destId="{0CB38EED-AAB8-4E65-B321-E61791526F44}" srcOrd="1" destOrd="0" presId="urn:microsoft.com/office/officeart/2018/2/layout/IconVerticalSolidList"/>
    <dgm:cxn modelId="{F4CCFBF7-3344-4C96-898E-4E7F18C870DF}" type="presParOf" srcId="{18353037-D5FD-436B-A7D2-7C14684BAF58}" destId="{031D6730-1BF1-4D7B-A0B1-B299612017A7}" srcOrd="2" destOrd="0" presId="urn:microsoft.com/office/officeart/2018/2/layout/IconVerticalSolidList"/>
    <dgm:cxn modelId="{5ED726FB-54C9-436A-B32B-3E682415F4F3}" type="presParOf" srcId="{18353037-D5FD-436B-A7D2-7C14684BAF58}" destId="{B787AABB-E4B6-4BE9-A1FE-72A2E6B3D7B5}" srcOrd="3" destOrd="0" presId="urn:microsoft.com/office/officeart/2018/2/layout/IconVerticalSolidList"/>
    <dgm:cxn modelId="{EFCE85BF-AE6E-4425-A532-A5CEDFF9DC82}" type="presParOf" srcId="{15B96D3A-A5EE-4000-A02D-89A46877E477}" destId="{68A627C2-8971-411A-BB74-FEED6EF30E5A}" srcOrd="3" destOrd="0" presId="urn:microsoft.com/office/officeart/2018/2/layout/IconVerticalSolidList"/>
    <dgm:cxn modelId="{E3FF80A0-F180-49B6-BF27-79C170ECB474}" type="presParOf" srcId="{15B96D3A-A5EE-4000-A02D-89A46877E477}" destId="{4F873197-72B1-4287-8B7B-3649EFCD6556}" srcOrd="4" destOrd="0" presId="urn:microsoft.com/office/officeart/2018/2/layout/IconVerticalSolidList"/>
    <dgm:cxn modelId="{4E980215-E193-4CDA-882E-EDDB5C71EC22}" type="presParOf" srcId="{4F873197-72B1-4287-8B7B-3649EFCD6556}" destId="{66782260-06B0-4F46-AD6D-95A045C8EE4D}" srcOrd="0" destOrd="0" presId="urn:microsoft.com/office/officeart/2018/2/layout/IconVerticalSolidList"/>
    <dgm:cxn modelId="{2B83B695-3693-4550-9D71-CF8F1BEB0BC9}" type="presParOf" srcId="{4F873197-72B1-4287-8B7B-3649EFCD6556}" destId="{9363E72D-B889-4BC3-A65E-2C9431B4A225}" srcOrd="1" destOrd="0" presId="urn:microsoft.com/office/officeart/2018/2/layout/IconVerticalSolidList"/>
    <dgm:cxn modelId="{8C4DC801-6CB3-4C78-9BDC-419540DFF09A}" type="presParOf" srcId="{4F873197-72B1-4287-8B7B-3649EFCD6556}" destId="{49A021A4-0277-4E6F-B1DA-45FC1D1F5A0C}" srcOrd="2" destOrd="0" presId="urn:microsoft.com/office/officeart/2018/2/layout/IconVerticalSolidList"/>
    <dgm:cxn modelId="{661BD052-58E3-41DB-B003-1E45384D78DD}" type="presParOf" srcId="{4F873197-72B1-4287-8B7B-3649EFCD6556}" destId="{19B7DB5A-3DF9-4075-974D-559E3BDF1F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E4A071-C1F6-4E16-BEE1-0A65A0FA9A1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19248DE-7E87-487A-93EE-3EECFBF5BC73}">
      <dgm:prSet/>
      <dgm:spPr/>
      <dgm:t>
        <a:bodyPr/>
        <a:lstStyle/>
        <a:p>
          <a:r>
            <a:rPr lang="en-US"/>
            <a:t>A cookie cutter approach does not work for anyone.  </a:t>
          </a:r>
        </a:p>
      </dgm:t>
    </dgm:pt>
    <dgm:pt modelId="{A0CD3669-EB9A-4E9E-971D-13D7F6405716}" type="parTrans" cxnId="{2BEB25E7-7CD1-4696-9986-8B4337F01670}">
      <dgm:prSet/>
      <dgm:spPr/>
      <dgm:t>
        <a:bodyPr/>
        <a:lstStyle/>
        <a:p>
          <a:endParaRPr lang="en-US"/>
        </a:p>
      </dgm:t>
    </dgm:pt>
    <dgm:pt modelId="{8C6FD809-EC77-4E7D-8AE6-051EB7B0FED2}" type="sibTrans" cxnId="{2BEB25E7-7CD1-4696-9986-8B4337F01670}">
      <dgm:prSet/>
      <dgm:spPr/>
      <dgm:t>
        <a:bodyPr/>
        <a:lstStyle/>
        <a:p>
          <a:endParaRPr lang="en-US"/>
        </a:p>
      </dgm:t>
    </dgm:pt>
    <dgm:pt modelId="{B743B555-C8EB-4AE6-A294-FCE9633899B4}">
      <dgm:prSet/>
      <dgm:spPr/>
      <dgm:t>
        <a:bodyPr/>
        <a:lstStyle/>
        <a:p>
          <a:r>
            <a:rPr lang="en-US"/>
            <a:t>Provide proactive training –resilence training, coping strategies for dealing with challeges</a:t>
          </a:r>
        </a:p>
      </dgm:t>
    </dgm:pt>
    <dgm:pt modelId="{2BE6B641-9757-4836-97BB-86AE8DB5572F}" type="parTrans" cxnId="{DE9E0395-3A13-44A9-A198-94A1DA9A6582}">
      <dgm:prSet/>
      <dgm:spPr/>
      <dgm:t>
        <a:bodyPr/>
        <a:lstStyle/>
        <a:p>
          <a:endParaRPr lang="en-US"/>
        </a:p>
      </dgm:t>
    </dgm:pt>
    <dgm:pt modelId="{0D7FEF63-5C76-46F0-9C44-6437FA9AD17E}" type="sibTrans" cxnId="{DE9E0395-3A13-44A9-A198-94A1DA9A6582}">
      <dgm:prSet/>
      <dgm:spPr/>
      <dgm:t>
        <a:bodyPr/>
        <a:lstStyle/>
        <a:p>
          <a:endParaRPr lang="en-US"/>
        </a:p>
      </dgm:t>
    </dgm:pt>
    <dgm:pt modelId="{053442BD-11D0-41C4-8E85-04568FA5289A}">
      <dgm:prSet/>
      <dgm:spPr/>
      <dgm:t>
        <a:bodyPr/>
        <a:lstStyle/>
        <a:p>
          <a:r>
            <a:rPr lang="en-US"/>
            <a:t>Encourage support with others who have similar issues so they do not feel alone.  </a:t>
          </a:r>
        </a:p>
      </dgm:t>
    </dgm:pt>
    <dgm:pt modelId="{37EFA9FA-701E-4456-AC51-50641D16C93F}" type="parTrans" cxnId="{738E50BD-57F1-423E-9467-C54563D22878}">
      <dgm:prSet/>
      <dgm:spPr/>
      <dgm:t>
        <a:bodyPr/>
        <a:lstStyle/>
        <a:p>
          <a:endParaRPr lang="en-US"/>
        </a:p>
      </dgm:t>
    </dgm:pt>
    <dgm:pt modelId="{0B068ADF-4658-44DE-A83A-D153F1AC36D8}" type="sibTrans" cxnId="{738E50BD-57F1-423E-9467-C54563D22878}">
      <dgm:prSet/>
      <dgm:spPr/>
      <dgm:t>
        <a:bodyPr/>
        <a:lstStyle/>
        <a:p>
          <a:endParaRPr lang="en-US"/>
        </a:p>
      </dgm:t>
    </dgm:pt>
    <dgm:pt modelId="{53FB1C13-07FB-A04F-9167-E049FDD6BFB3}" type="pres">
      <dgm:prSet presAssocID="{3DE4A071-C1F6-4E16-BEE1-0A65A0FA9A12}" presName="vert0" presStyleCnt="0">
        <dgm:presLayoutVars>
          <dgm:dir/>
          <dgm:animOne val="branch"/>
          <dgm:animLvl val="lvl"/>
        </dgm:presLayoutVars>
      </dgm:prSet>
      <dgm:spPr/>
    </dgm:pt>
    <dgm:pt modelId="{3760CA36-53CA-6840-B549-7F52E3AD39E5}" type="pres">
      <dgm:prSet presAssocID="{119248DE-7E87-487A-93EE-3EECFBF5BC73}" presName="thickLine" presStyleLbl="alignNode1" presStyleIdx="0" presStyleCnt="3"/>
      <dgm:spPr/>
    </dgm:pt>
    <dgm:pt modelId="{DBB9AF2B-B157-D549-9800-414E1D07C66B}" type="pres">
      <dgm:prSet presAssocID="{119248DE-7E87-487A-93EE-3EECFBF5BC73}" presName="horz1" presStyleCnt="0"/>
      <dgm:spPr/>
    </dgm:pt>
    <dgm:pt modelId="{04010E41-3705-0A4C-A7C2-FA656E4CEB86}" type="pres">
      <dgm:prSet presAssocID="{119248DE-7E87-487A-93EE-3EECFBF5BC73}" presName="tx1" presStyleLbl="revTx" presStyleIdx="0" presStyleCnt="3"/>
      <dgm:spPr/>
    </dgm:pt>
    <dgm:pt modelId="{AF4192C4-C8DA-8745-90F0-6DEF18C1ABF1}" type="pres">
      <dgm:prSet presAssocID="{119248DE-7E87-487A-93EE-3EECFBF5BC73}" presName="vert1" presStyleCnt="0"/>
      <dgm:spPr/>
    </dgm:pt>
    <dgm:pt modelId="{DE230D8F-C63F-154C-BBEB-8E53BA9BF133}" type="pres">
      <dgm:prSet presAssocID="{B743B555-C8EB-4AE6-A294-FCE9633899B4}" presName="thickLine" presStyleLbl="alignNode1" presStyleIdx="1" presStyleCnt="3"/>
      <dgm:spPr/>
    </dgm:pt>
    <dgm:pt modelId="{C00F6325-17B3-1D4C-93B9-A30914BFA614}" type="pres">
      <dgm:prSet presAssocID="{B743B555-C8EB-4AE6-A294-FCE9633899B4}" presName="horz1" presStyleCnt="0"/>
      <dgm:spPr/>
    </dgm:pt>
    <dgm:pt modelId="{C4092F4D-EC61-204E-AB92-2BE901E84BF3}" type="pres">
      <dgm:prSet presAssocID="{B743B555-C8EB-4AE6-A294-FCE9633899B4}" presName="tx1" presStyleLbl="revTx" presStyleIdx="1" presStyleCnt="3"/>
      <dgm:spPr/>
    </dgm:pt>
    <dgm:pt modelId="{8A5018CD-3106-AD42-A80F-E333EA983653}" type="pres">
      <dgm:prSet presAssocID="{B743B555-C8EB-4AE6-A294-FCE9633899B4}" presName="vert1" presStyleCnt="0"/>
      <dgm:spPr/>
    </dgm:pt>
    <dgm:pt modelId="{EC0FEB68-0586-AE45-A9EB-08AAC797A681}" type="pres">
      <dgm:prSet presAssocID="{053442BD-11D0-41C4-8E85-04568FA5289A}" presName="thickLine" presStyleLbl="alignNode1" presStyleIdx="2" presStyleCnt="3"/>
      <dgm:spPr/>
    </dgm:pt>
    <dgm:pt modelId="{9AFAA625-0052-7544-BF70-DEC7049C3AA6}" type="pres">
      <dgm:prSet presAssocID="{053442BD-11D0-41C4-8E85-04568FA5289A}" presName="horz1" presStyleCnt="0"/>
      <dgm:spPr/>
    </dgm:pt>
    <dgm:pt modelId="{DA140D47-77D8-FE42-9AA3-BEB0A357A3C6}" type="pres">
      <dgm:prSet presAssocID="{053442BD-11D0-41C4-8E85-04568FA5289A}" presName="tx1" presStyleLbl="revTx" presStyleIdx="2" presStyleCnt="3"/>
      <dgm:spPr/>
    </dgm:pt>
    <dgm:pt modelId="{3B775FB7-BE60-A841-A276-38F58866637F}" type="pres">
      <dgm:prSet presAssocID="{053442BD-11D0-41C4-8E85-04568FA5289A}" presName="vert1" presStyleCnt="0"/>
      <dgm:spPr/>
    </dgm:pt>
  </dgm:ptLst>
  <dgm:cxnLst>
    <dgm:cxn modelId="{A8EC3636-348B-8443-BA33-3B14FF1E02B5}" type="presOf" srcId="{B743B555-C8EB-4AE6-A294-FCE9633899B4}" destId="{C4092F4D-EC61-204E-AB92-2BE901E84BF3}" srcOrd="0" destOrd="0" presId="urn:microsoft.com/office/officeart/2008/layout/LinedList"/>
    <dgm:cxn modelId="{D6C10E4A-251D-E848-88B1-6037574A9500}" type="presOf" srcId="{053442BD-11D0-41C4-8E85-04568FA5289A}" destId="{DA140D47-77D8-FE42-9AA3-BEB0A357A3C6}" srcOrd="0" destOrd="0" presId="urn:microsoft.com/office/officeart/2008/layout/LinedList"/>
    <dgm:cxn modelId="{F692C77F-AD05-3145-A78F-E874793C2E3E}" type="presOf" srcId="{119248DE-7E87-487A-93EE-3EECFBF5BC73}" destId="{04010E41-3705-0A4C-A7C2-FA656E4CEB86}" srcOrd="0" destOrd="0" presId="urn:microsoft.com/office/officeart/2008/layout/LinedList"/>
    <dgm:cxn modelId="{DE9E0395-3A13-44A9-A198-94A1DA9A6582}" srcId="{3DE4A071-C1F6-4E16-BEE1-0A65A0FA9A12}" destId="{B743B555-C8EB-4AE6-A294-FCE9633899B4}" srcOrd="1" destOrd="0" parTransId="{2BE6B641-9757-4836-97BB-86AE8DB5572F}" sibTransId="{0D7FEF63-5C76-46F0-9C44-6437FA9AD17E}"/>
    <dgm:cxn modelId="{738E50BD-57F1-423E-9467-C54563D22878}" srcId="{3DE4A071-C1F6-4E16-BEE1-0A65A0FA9A12}" destId="{053442BD-11D0-41C4-8E85-04568FA5289A}" srcOrd="2" destOrd="0" parTransId="{37EFA9FA-701E-4456-AC51-50641D16C93F}" sibTransId="{0B068ADF-4658-44DE-A83A-D153F1AC36D8}"/>
    <dgm:cxn modelId="{2BEB25E7-7CD1-4696-9986-8B4337F01670}" srcId="{3DE4A071-C1F6-4E16-BEE1-0A65A0FA9A12}" destId="{119248DE-7E87-487A-93EE-3EECFBF5BC73}" srcOrd="0" destOrd="0" parTransId="{A0CD3669-EB9A-4E9E-971D-13D7F6405716}" sibTransId="{8C6FD809-EC77-4E7D-8AE6-051EB7B0FED2}"/>
    <dgm:cxn modelId="{7BD133F4-4D1C-4041-B787-BEB322AB13CF}" type="presOf" srcId="{3DE4A071-C1F6-4E16-BEE1-0A65A0FA9A12}" destId="{53FB1C13-07FB-A04F-9167-E049FDD6BFB3}" srcOrd="0" destOrd="0" presId="urn:microsoft.com/office/officeart/2008/layout/LinedList"/>
    <dgm:cxn modelId="{F0A1DDB8-DCFD-0D47-B66E-DAAAF40B36A3}" type="presParOf" srcId="{53FB1C13-07FB-A04F-9167-E049FDD6BFB3}" destId="{3760CA36-53CA-6840-B549-7F52E3AD39E5}" srcOrd="0" destOrd="0" presId="urn:microsoft.com/office/officeart/2008/layout/LinedList"/>
    <dgm:cxn modelId="{BB7FF610-A55D-5D4D-9AA0-FCAE941D62F3}" type="presParOf" srcId="{53FB1C13-07FB-A04F-9167-E049FDD6BFB3}" destId="{DBB9AF2B-B157-D549-9800-414E1D07C66B}" srcOrd="1" destOrd="0" presId="urn:microsoft.com/office/officeart/2008/layout/LinedList"/>
    <dgm:cxn modelId="{7D7890B7-1906-DF4E-97F0-F80954182159}" type="presParOf" srcId="{DBB9AF2B-B157-D549-9800-414E1D07C66B}" destId="{04010E41-3705-0A4C-A7C2-FA656E4CEB86}" srcOrd="0" destOrd="0" presId="urn:microsoft.com/office/officeart/2008/layout/LinedList"/>
    <dgm:cxn modelId="{DD80CA81-DB57-1941-A85A-70137194217B}" type="presParOf" srcId="{DBB9AF2B-B157-D549-9800-414E1D07C66B}" destId="{AF4192C4-C8DA-8745-90F0-6DEF18C1ABF1}" srcOrd="1" destOrd="0" presId="urn:microsoft.com/office/officeart/2008/layout/LinedList"/>
    <dgm:cxn modelId="{2EBA23E6-37CC-CC47-BFF3-B646264EB053}" type="presParOf" srcId="{53FB1C13-07FB-A04F-9167-E049FDD6BFB3}" destId="{DE230D8F-C63F-154C-BBEB-8E53BA9BF133}" srcOrd="2" destOrd="0" presId="urn:microsoft.com/office/officeart/2008/layout/LinedList"/>
    <dgm:cxn modelId="{F88BF23B-B620-744E-A4D3-5033869BBAFC}" type="presParOf" srcId="{53FB1C13-07FB-A04F-9167-E049FDD6BFB3}" destId="{C00F6325-17B3-1D4C-93B9-A30914BFA614}" srcOrd="3" destOrd="0" presId="urn:microsoft.com/office/officeart/2008/layout/LinedList"/>
    <dgm:cxn modelId="{4F15DFAC-84B6-7A44-B2AC-45CCC1C37575}" type="presParOf" srcId="{C00F6325-17B3-1D4C-93B9-A30914BFA614}" destId="{C4092F4D-EC61-204E-AB92-2BE901E84BF3}" srcOrd="0" destOrd="0" presId="urn:microsoft.com/office/officeart/2008/layout/LinedList"/>
    <dgm:cxn modelId="{A1ED5D6B-D5D4-D646-9FF7-FFFAD6EFD482}" type="presParOf" srcId="{C00F6325-17B3-1D4C-93B9-A30914BFA614}" destId="{8A5018CD-3106-AD42-A80F-E333EA983653}" srcOrd="1" destOrd="0" presId="urn:microsoft.com/office/officeart/2008/layout/LinedList"/>
    <dgm:cxn modelId="{F57C3285-8C8C-7347-9034-1587F8321E82}" type="presParOf" srcId="{53FB1C13-07FB-A04F-9167-E049FDD6BFB3}" destId="{EC0FEB68-0586-AE45-A9EB-08AAC797A681}" srcOrd="4" destOrd="0" presId="urn:microsoft.com/office/officeart/2008/layout/LinedList"/>
    <dgm:cxn modelId="{57DF3FB3-DEED-5F49-9EEB-37532160695C}" type="presParOf" srcId="{53FB1C13-07FB-A04F-9167-E049FDD6BFB3}" destId="{9AFAA625-0052-7544-BF70-DEC7049C3AA6}" srcOrd="5" destOrd="0" presId="urn:microsoft.com/office/officeart/2008/layout/LinedList"/>
    <dgm:cxn modelId="{3CF284BB-6393-D742-847F-E73C1AC25DE4}" type="presParOf" srcId="{9AFAA625-0052-7544-BF70-DEC7049C3AA6}" destId="{DA140D47-77D8-FE42-9AA3-BEB0A357A3C6}" srcOrd="0" destOrd="0" presId="urn:microsoft.com/office/officeart/2008/layout/LinedList"/>
    <dgm:cxn modelId="{CB874955-F57C-2942-A920-79D4A96D999C}" type="presParOf" srcId="{9AFAA625-0052-7544-BF70-DEC7049C3AA6}" destId="{3B775FB7-BE60-A841-A276-38F5886663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CEC81D-BF4B-4C64-96FA-E1DECD8A72F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9D17AE0-A50E-44A8-A616-7F436A9EA2D6}">
      <dgm:prSet/>
      <dgm:spPr/>
      <dgm:t>
        <a:bodyPr/>
        <a:lstStyle/>
        <a:p>
          <a:r>
            <a:rPr lang="en-US"/>
            <a:t>I want you all to pause for a moment for 2-3 mins.  Think about a moment where you had an employee who was injured and if you implemented these strategies, how the outcome may have been different? </a:t>
          </a:r>
        </a:p>
      </dgm:t>
    </dgm:pt>
    <dgm:pt modelId="{25410613-C513-426A-914E-2592F9191AF7}" type="parTrans" cxnId="{505D9143-9FC4-43FE-9D44-2E244AF3518A}">
      <dgm:prSet/>
      <dgm:spPr/>
      <dgm:t>
        <a:bodyPr/>
        <a:lstStyle/>
        <a:p>
          <a:endParaRPr lang="en-US"/>
        </a:p>
      </dgm:t>
    </dgm:pt>
    <dgm:pt modelId="{5073E645-D916-4440-B8B6-F2EFC7DFFA77}" type="sibTrans" cxnId="{505D9143-9FC4-43FE-9D44-2E244AF3518A}">
      <dgm:prSet/>
      <dgm:spPr/>
      <dgm:t>
        <a:bodyPr/>
        <a:lstStyle/>
        <a:p>
          <a:endParaRPr lang="en-US"/>
        </a:p>
      </dgm:t>
    </dgm:pt>
    <dgm:pt modelId="{8B262B6D-4EDD-48AA-A143-B060501EC1A2}">
      <dgm:prSet/>
      <dgm:spPr/>
      <dgm:t>
        <a:bodyPr/>
        <a:lstStyle/>
        <a:p>
          <a:r>
            <a:rPr lang="en-US"/>
            <a:t>Or think about a time, when you did implement some of these strategies and the outcome was different.  </a:t>
          </a:r>
        </a:p>
      </dgm:t>
    </dgm:pt>
    <dgm:pt modelId="{23318C83-35CD-4305-8CC4-7EC0B04F66FB}" type="parTrans" cxnId="{A7CCCA6D-1570-4DD8-A1D5-B969FFD11F0F}">
      <dgm:prSet/>
      <dgm:spPr/>
      <dgm:t>
        <a:bodyPr/>
        <a:lstStyle/>
        <a:p>
          <a:endParaRPr lang="en-US"/>
        </a:p>
      </dgm:t>
    </dgm:pt>
    <dgm:pt modelId="{06230567-92D6-4D85-989A-95D89689E53A}" type="sibTrans" cxnId="{A7CCCA6D-1570-4DD8-A1D5-B969FFD11F0F}">
      <dgm:prSet/>
      <dgm:spPr/>
      <dgm:t>
        <a:bodyPr/>
        <a:lstStyle/>
        <a:p>
          <a:endParaRPr lang="en-US"/>
        </a:p>
      </dgm:t>
    </dgm:pt>
    <dgm:pt modelId="{87572DAC-1725-4B72-BFB2-FF9D9D24168C}">
      <dgm:prSet/>
      <dgm:spPr/>
      <dgm:t>
        <a:bodyPr/>
        <a:lstStyle/>
        <a:p>
          <a:r>
            <a:rPr lang="en-US"/>
            <a:t>Take 1–2 minutes to reflect or share.</a:t>
          </a:r>
        </a:p>
      </dgm:t>
    </dgm:pt>
    <dgm:pt modelId="{81A33204-CD4D-4CF8-86AE-F3A41DD4F174}" type="parTrans" cxnId="{A610B6B5-0842-4637-BBDD-ABC27DA96E45}">
      <dgm:prSet/>
      <dgm:spPr/>
      <dgm:t>
        <a:bodyPr/>
        <a:lstStyle/>
        <a:p>
          <a:endParaRPr lang="en-US"/>
        </a:p>
      </dgm:t>
    </dgm:pt>
    <dgm:pt modelId="{287296B1-D9E3-4B2D-B9D6-C8EB4A424025}" type="sibTrans" cxnId="{A610B6B5-0842-4637-BBDD-ABC27DA96E45}">
      <dgm:prSet/>
      <dgm:spPr/>
      <dgm:t>
        <a:bodyPr/>
        <a:lstStyle/>
        <a:p>
          <a:endParaRPr lang="en-US"/>
        </a:p>
      </dgm:t>
    </dgm:pt>
    <dgm:pt modelId="{B4395948-69B1-E24D-B5BB-0EE4D3ED6ECE}" type="pres">
      <dgm:prSet presAssocID="{B5CEC81D-BF4B-4C64-96FA-E1DECD8A72F0}" presName="linear" presStyleCnt="0">
        <dgm:presLayoutVars>
          <dgm:animLvl val="lvl"/>
          <dgm:resizeHandles val="exact"/>
        </dgm:presLayoutVars>
      </dgm:prSet>
      <dgm:spPr/>
    </dgm:pt>
    <dgm:pt modelId="{5D913C3B-C599-B849-BFC8-1965EA1BBE97}" type="pres">
      <dgm:prSet presAssocID="{99D17AE0-A50E-44A8-A616-7F436A9EA2D6}" presName="parentText" presStyleLbl="node1" presStyleIdx="0" presStyleCnt="3">
        <dgm:presLayoutVars>
          <dgm:chMax val="0"/>
          <dgm:bulletEnabled val="1"/>
        </dgm:presLayoutVars>
      </dgm:prSet>
      <dgm:spPr/>
    </dgm:pt>
    <dgm:pt modelId="{4708AA84-54AE-3E4D-A910-F888261524EC}" type="pres">
      <dgm:prSet presAssocID="{5073E645-D916-4440-B8B6-F2EFC7DFFA77}" presName="spacer" presStyleCnt="0"/>
      <dgm:spPr/>
    </dgm:pt>
    <dgm:pt modelId="{4DA9CD45-4340-F94C-A59F-156F8666C570}" type="pres">
      <dgm:prSet presAssocID="{8B262B6D-4EDD-48AA-A143-B060501EC1A2}" presName="parentText" presStyleLbl="node1" presStyleIdx="1" presStyleCnt="3">
        <dgm:presLayoutVars>
          <dgm:chMax val="0"/>
          <dgm:bulletEnabled val="1"/>
        </dgm:presLayoutVars>
      </dgm:prSet>
      <dgm:spPr/>
    </dgm:pt>
    <dgm:pt modelId="{C1272C33-EE7D-8841-9A00-AE9426A42EAF}" type="pres">
      <dgm:prSet presAssocID="{06230567-92D6-4D85-989A-95D89689E53A}" presName="spacer" presStyleCnt="0"/>
      <dgm:spPr/>
    </dgm:pt>
    <dgm:pt modelId="{8ADD85A7-0490-4344-9CD2-838E454877F8}" type="pres">
      <dgm:prSet presAssocID="{87572DAC-1725-4B72-BFB2-FF9D9D24168C}" presName="parentText" presStyleLbl="node1" presStyleIdx="2" presStyleCnt="3">
        <dgm:presLayoutVars>
          <dgm:chMax val="0"/>
          <dgm:bulletEnabled val="1"/>
        </dgm:presLayoutVars>
      </dgm:prSet>
      <dgm:spPr/>
    </dgm:pt>
  </dgm:ptLst>
  <dgm:cxnLst>
    <dgm:cxn modelId="{505D9143-9FC4-43FE-9D44-2E244AF3518A}" srcId="{B5CEC81D-BF4B-4C64-96FA-E1DECD8A72F0}" destId="{99D17AE0-A50E-44A8-A616-7F436A9EA2D6}" srcOrd="0" destOrd="0" parTransId="{25410613-C513-426A-914E-2592F9191AF7}" sibTransId="{5073E645-D916-4440-B8B6-F2EFC7DFFA77}"/>
    <dgm:cxn modelId="{21666055-3552-2E41-9082-1736EB971523}" type="presOf" srcId="{99D17AE0-A50E-44A8-A616-7F436A9EA2D6}" destId="{5D913C3B-C599-B849-BFC8-1965EA1BBE97}" srcOrd="0" destOrd="0" presId="urn:microsoft.com/office/officeart/2005/8/layout/vList2"/>
    <dgm:cxn modelId="{A7CCCA6D-1570-4DD8-A1D5-B969FFD11F0F}" srcId="{B5CEC81D-BF4B-4C64-96FA-E1DECD8A72F0}" destId="{8B262B6D-4EDD-48AA-A143-B060501EC1A2}" srcOrd="1" destOrd="0" parTransId="{23318C83-35CD-4305-8CC4-7EC0B04F66FB}" sibTransId="{06230567-92D6-4D85-989A-95D89689E53A}"/>
    <dgm:cxn modelId="{C595297B-FE46-1149-9AFD-6FF3E00B5760}" type="presOf" srcId="{8B262B6D-4EDD-48AA-A143-B060501EC1A2}" destId="{4DA9CD45-4340-F94C-A59F-156F8666C570}" srcOrd="0" destOrd="0" presId="urn:microsoft.com/office/officeart/2005/8/layout/vList2"/>
    <dgm:cxn modelId="{A610B6B5-0842-4637-BBDD-ABC27DA96E45}" srcId="{B5CEC81D-BF4B-4C64-96FA-E1DECD8A72F0}" destId="{87572DAC-1725-4B72-BFB2-FF9D9D24168C}" srcOrd="2" destOrd="0" parTransId="{81A33204-CD4D-4CF8-86AE-F3A41DD4F174}" sibTransId="{287296B1-D9E3-4B2D-B9D6-C8EB4A424025}"/>
    <dgm:cxn modelId="{75A5BBE6-51FA-D644-B7A4-799AC9B3E741}" type="presOf" srcId="{B5CEC81D-BF4B-4C64-96FA-E1DECD8A72F0}" destId="{B4395948-69B1-E24D-B5BB-0EE4D3ED6ECE}" srcOrd="0" destOrd="0" presId="urn:microsoft.com/office/officeart/2005/8/layout/vList2"/>
    <dgm:cxn modelId="{9F9BF7F6-5075-B64C-8C0D-CE0C6D87C54E}" type="presOf" srcId="{87572DAC-1725-4B72-BFB2-FF9D9D24168C}" destId="{8ADD85A7-0490-4344-9CD2-838E454877F8}" srcOrd="0" destOrd="0" presId="urn:microsoft.com/office/officeart/2005/8/layout/vList2"/>
    <dgm:cxn modelId="{058AC09E-FE6D-564A-A352-4AD1FFDCA555}" type="presParOf" srcId="{B4395948-69B1-E24D-B5BB-0EE4D3ED6ECE}" destId="{5D913C3B-C599-B849-BFC8-1965EA1BBE97}" srcOrd="0" destOrd="0" presId="urn:microsoft.com/office/officeart/2005/8/layout/vList2"/>
    <dgm:cxn modelId="{4A5107E6-81F6-AA4D-87D0-1A342FDADD6A}" type="presParOf" srcId="{B4395948-69B1-E24D-B5BB-0EE4D3ED6ECE}" destId="{4708AA84-54AE-3E4D-A910-F888261524EC}" srcOrd="1" destOrd="0" presId="urn:microsoft.com/office/officeart/2005/8/layout/vList2"/>
    <dgm:cxn modelId="{F98C55D2-7059-CB42-B36F-B0DFC91091B5}" type="presParOf" srcId="{B4395948-69B1-E24D-B5BB-0EE4D3ED6ECE}" destId="{4DA9CD45-4340-F94C-A59F-156F8666C570}" srcOrd="2" destOrd="0" presId="urn:microsoft.com/office/officeart/2005/8/layout/vList2"/>
    <dgm:cxn modelId="{8ADB77E6-97C4-A54C-BFE0-F7DF51ECA507}" type="presParOf" srcId="{B4395948-69B1-E24D-B5BB-0EE4D3ED6ECE}" destId="{C1272C33-EE7D-8841-9A00-AE9426A42EAF}" srcOrd="3" destOrd="0" presId="urn:microsoft.com/office/officeart/2005/8/layout/vList2"/>
    <dgm:cxn modelId="{90EDF579-FC8E-9C43-B85F-9EF93F1683FD}" type="presParOf" srcId="{B4395948-69B1-E24D-B5BB-0EE4D3ED6ECE}" destId="{8ADD85A7-0490-4344-9CD2-838E454877F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110EB6-8CD5-2242-9A69-C38820EF89C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D6C7027-1CC0-4648-8CC6-039AA14D2B37}">
      <dgm:prSet phldrT="[Text]"/>
      <dgm:spPr/>
      <dgm:t>
        <a:bodyPr/>
        <a:lstStyle/>
        <a:p>
          <a:pPr>
            <a:lnSpc>
              <a:spcPct val="100000"/>
            </a:lnSpc>
            <a:defRPr cap="all"/>
          </a:pPr>
          <a:r>
            <a:rPr lang="en-US"/>
            <a:t>Speed</a:t>
          </a:r>
        </a:p>
      </dgm:t>
    </dgm:pt>
    <dgm:pt modelId="{E1C44337-3921-C14B-9E82-18331F5F1B56}" type="parTrans" cxnId="{9A8642B0-7CA9-E04E-B797-AB3253526712}">
      <dgm:prSet/>
      <dgm:spPr/>
      <dgm:t>
        <a:bodyPr/>
        <a:lstStyle/>
        <a:p>
          <a:endParaRPr lang="en-US"/>
        </a:p>
      </dgm:t>
    </dgm:pt>
    <dgm:pt modelId="{A25222EE-293F-3548-A9A0-37283B06BE05}" type="sibTrans" cxnId="{9A8642B0-7CA9-E04E-B797-AB3253526712}">
      <dgm:prSet/>
      <dgm:spPr/>
      <dgm:t>
        <a:bodyPr/>
        <a:lstStyle/>
        <a:p>
          <a:endParaRPr lang="en-US"/>
        </a:p>
      </dgm:t>
    </dgm:pt>
    <dgm:pt modelId="{CB631B3F-FCBE-EE40-993A-E96264573493}">
      <dgm:prSet phldrT="[Text]"/>
      <dgm:spPr/>
      <dgm:t>
        <a:bodyPr/>
        <a:lstStyle/>
        <a:p>
          <a:pPr>
            <a:lnSpc>
              <a:spcPct val="100000"/>
            </a:lnSpc>
            <a:defRPr cap="all"/>
          </a:pPr>
          <a:r>
            <a:rPr lang="en-US"/>
            <a:t>Coordination</a:t>
          </a:r>
        </a:p>
      </dgm:t>
    </dgm:pt>
    <dgm:pt modelId="{C31F425D-1947-D644-B5B5-9E624D0FE366}" type="parTrans" cxnId="{8BC96AD3-37EA-5A4C-8DE5-7F0DDD45009E}">
      <dgm:prSet/>
      <dgm:spPr/>
      <dgm:t>
        <a:bodyPr/>
        <a:lstStyle/>
        <a:p>
          <a:endParaRPr lang="en-US"/>
        </a:p>
      </dgm:t>
    </dgm:pt>
    <dgm:pt modelId="{8289D86E-D30A-D341-8F20-D365B7193891}" type="sibTrans" cxnId="{8BC96AD3-37EA-5A4C-8DE5-7F0DDD45009E}">
      <dgm:prSet/>
      <dgm:spPr/>
      <dgm:t>
        <a:bodyPr/>
        <a:lstStyle/>
        <a:p>
          <a:endParaRPr lang="en-US"/>
        </a:p>
      </dgm:t>
    </dgm:pt>
    <dgm:pt modelId="{AEE1D403-E157-564E-B11B-2AD5C8AE336B}">
      <dgm:prSet phldrT="[Text]"/>
      <dgm:spPr/>
      <dgm:t>
        <a:bodyPr/>
        <a:lstStyle/>
        <a:p>
          <a:pPr>
            <a:lnSpc>
              <a:spcPct val="100000"/>
            </a:lnSpc>
            <a:defRPr cap="all"/>
          </a:pPr>
          <a:r>
            <a:rPr lang="en-US"/>
            <a:t>Emotional support</a:t>
          </a:r>
        </a:p>
      </dgm:t>
    </dgm:pt>
    <dgm:pt modelId="{BE5DE86E-2547-9747-A405-C71DB7A2DAAA}" type="parTrans" cxnId="{DAAC9F3B-B3AF-9F48-8447-B146B787EB1C}">
      <dgm:prSet/>
      <dgm:spPr/>
      <dgm:t>
        <a:bodyPr/>
        <a:lstStyle/>
        <a:p>
          <a:endParaRPr lang="en-US"/>
        </a:p>
      </dgm:t>
    </dgm:pt>
    <dgm:pt modelId="{4E6B159F-A4B5-DC4F-B3BA-6A777AB39B5E}" type="sibTrans" cxnId="{DAAC9F3B-B3AF-9F48-8447-B146B787EB1C}">
      <dgm:prSet/>
      <dgm:spPr/>
      <dgm:t>
        <a:bodyPr/>
        <a:lstStyle/>
        <a:p>
          <a:endParaRPr lang="en-US"/>
        </a:p>
      </dgm:t>
    </dgm:pt>
    <dgm:pt modelId="{BBA6649A-4FE0-C64A-8420-4505B6A6D592}">
      <dgm:prSet phldrT="[Text]"/>
      <dgm:spPr/>
      <dgm:t>
        <a:bodyPr/>
        <a:lstStyle/>
        <a:p>
          <a:pPr>
            <a:lnSpc>
              <a:spcPct val="100000"/>
            </a:lnSpc>
            <a:defRPr cap="all"/>
          </a:pPr>
          <a:r>
            <a:rPr lang="en-US"/>
            <a:t>Communication</a:t>
          </a:r>
        </a:p>
      </dgm:t>
    </dgm:pt>
    <dgm:pt modelId="{298CE369-AF3B-954A-9B7E-69A32A58C0A7}" type="parTrans" cxnId="{E1A16934-13E6-854C-B7A9-22AE4641F00D}">
      <dgm:prSet/>
      <dgm:spPr/>
      <dgm:t>
        <a:bodyPr/>
        <a:lstStyle/>
        <a:p>
          <a:endParaRPr lang="en-US"/>
        </a:p>
      </dgm:t>
    </dgm:pt>
    <dgm:pt modelId="{7B201228-AE45-A942-A87F-DD9CCB517AA3}" type="sibTrans" cxnId="{E1A16934-13E6-854C-B7A9-22AE4641F00D}">
      <dgm:prSet/>
      <dgm:spPr/>
      <dgm:t>
        <a:bodyPr/>
        <a:lstStyle/>
        <a:p>
          <a:endParaRPr lang="en-US"/>
        </a:p>
      </dgm:t>
    </dgm:pt>
    <dgm:pt modelId="{1973DF23-2B31-4DD0-8223-EBB82BE5A840}" type="pres">
      <dgm:prSet presAssocID="{90110EB6-8CD5-2242-9A69-C38820EF89C8}" presName="root" presStyleCnt="0">
        <dgm:presLayoutVars>
          <dgm:dir/>
          <dgm:resizeHandles val="exact"/>
        </dgm:presLayoutVars>
      </dgm:prSet>
      <dgm:spPr/>
    </dgm:pt>
    <dgm:pt modelId="{9E294AF1-559B-4A3F-9598-26803C1CFBDC}" type="pres">
      <dgm:prSet presAssocID="{1D6C7027-1CC0-4648-8CC6-039AA14D2B37}" presName="compNode" presStyleCnt="0"/>
      <dgm:spPr/>
    </dgm:pt>
    <dgm:pt modelId="{D558B0E8-F8AD-4FDC-9F47-88C0D304A4ED}" type="pres">
      <dgm:prSet presAssocID="{1D6C7027-1CC0-4648-8CC6-039AA14D2B37}" presName="iconBgRect" presStyleLbl="bgShp" presStyleIdx="0" presStyleCnt="4"/>
      <dgm:spPr/>
    </dgm:pt>
    <dgm:pt modelId="{717B0878-053F-4EBE-927C-27B7D2CD6E9D}" type="pres">
      <dgm:prSet presAssocID="{1D6C7027-1CC0-4648-8CC6-039AA14D2B3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A93DD64E-63E1-4599-BAE5-C5472545F33C}" type="pres">
      <dgm:prSet presAssocID="{1D6C7027-1CC0-4648-8CC6-039AA14D2B37}" presName="spaceRect" presStyleCnt="0"/>
      <dgm:spPr/>
    </dgm:pt>
    <dgm:pt modelId="{C238FEFF-D8D5-4E03-BBDA-646EACBEF46D}" type="pres">
      <dgm:prSet presAssocID="{1D6C7027-1CC0-4648-8CC6-039AA14D2B37}" presName="textRect" presStyleLbl="revTx" presStyleIdx="0" presStyleCnt="4">
        <dgm:presLayoutVars>
          <dgm:chMax val="1"/>
          <dgm:chPref val="1"/>
        </dgm:presLayoutVars>
      </dgm:prSet>
      <dgm:spPr/>
    </dgm:pt>
    <dgm:pt modelId="{0D4B34FC-C71D-4BD4-9ED1-34C279DBDE28}" type="pres">
      <dgm:prSet presAssocID="{A25222EE-293F-3548-A9A0-37283B06BE05}" presName="sibTrans" presStyleCnt="0"/>
      <dgm:spPr/>
    </dgm:pt>
    <dgm:pt modelId="{22A5113E-BE56-4F6F-98E5-4C637D497B51}" type="pres">
      <dgm:prSet presAssocID="{CB631B3F-FCBE-EE40-993A-E96264573493}" presName="compNode" presStyleCnt="0"/>
      <dgm:spPr/>
    </dgm:pt>
    <dgm:pt modelId="{61A2D5DB-7F74-48BF-A84F-87A3300F7876}" type="pres">
      <dgm:prSet presAssocID="{CB631B3F-FCBE-EE40-993A-E96264573493}" presName="iconBgRect" presStyleLbl="bgShp" presStyleIdx="1" presStyleCnt="4"/>
      <dgm:spPr/>
    </dgm:pt>
    <dgm:pt modelId="{377DE5D8-1944-401E-8999-F6EABFCC6894}" type="pres">
      <dgm:prSet presAssocID="{CB631B3F-FCBE-EE40-993A-E962645734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1336E0D1-2455-4B6D-9940-37CEC8DEDBAA}" type="pres">
      <dgm:prSet presAssocID="{CB631B3F-FCBE-EE40-993A-E96264573493}" presName="spaceRect" presStyleCnt="0"/>
      <dgm:spPr/>
    </dgm:pt>
    <dgm:pt modelId="{60EEBD94-7485-46DA-8632-7A5A09C8B198}" type="pres">
      <dgm:prSet presAssocID="{CB631B3F-FCBE-EE40-993A-E96264573493}" presName="textRect" presStyleLbl="revTx" presStyleIdx="1" presStyleCnt="4">
        <dgm:presLayoutVars>
          <dgm:chMax val="1"/>
          <dgm:chPref val="1"/>
        </dgm:presLayoutVars>
      </dgm:prSet>
      <dgm:spPr/>
    </dgm:pt>
    <dgm:pt modelId="{9A56D710-100B-48BF-8D62-105A8494EDA2}" type="pres">
      <dgm:prSet presAssocID="{8289D86E-D30A-D341-8F20-D365B7193891}" presName="sibTrans" presStyleCnt="0"/>
      <dgm:spPr/>
    </dgm:pt>
    <dgm:pt modelId="{BBF3A5D3-E718-4554-9F94-A7EBD91DD092}" type="pres">
      <dgm:prSet presAssocID="{AEE1D403-E157-564E-B11B-2AD5C8AE336B}" presName="compNode" presStyleCnt="0"/>
      <dgm:spPr/>
    </dgm:pt>
    <dgm:pt modelId="{4C68BC6A-2ADE-4B0E-B0C4-D99AC45942CD}" type="pres">
      <dgm:prSet presAssocID="{AEE1D403-E157-564E-B11B-2AD5C8AE336B}" presName="iconBgRect" presStyleLbl="bgShp" presStyleIdx="2" presStyleCnt="4"/>
      <dgm:spPr/>
    </dgm:pt>
    <dgm:pt modelId="{1093C173-46D9-4983-93FF-A1A9C09CD08C}" type="pres">
      <dgm:prSet presAssocID="{AEE1D403-E157-564E-B11B-2AD5C8AE33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A65B30C2-977B-48FC-A967-B3B03643A8A3}" type="pres">
      <dgm:prSet presAssocID="{AEE1D403-E157-564E-B11B-2AD5C8AE336B}" presName="spaceRect" presStyleCnt="0"/>
      <dgm:spPr/>
    </dgm:pt>
    <dgm:pt modelId="{EDE7B7F8-50E3-4604-9B59-E7D31F012022}" type="pres">
      <dgm:prSet presAssocID="{AEE1D403-E157-564E-B11B-2AD5C8AE336B}" presName="textRect" presStyleLbl="revTx" presStyleIdx="2" presStyleCnt="4">
        <dgm:presLayoutVars>
          <dgm:chMax val="1"/>
          <dgm:chPref val="1"/>
        </dgm:presLayoutVars>
      </dgm:prSet>
      <dgm:spPr/>
    </dgm:pt>
    <dgm:pt modelId="{138391A8-DEDC-48B9-86D5-F98D3FBCDDA6}" type="pres">
      <dgm:prSet presAssocID="{4E6B159F-A4B5-DC4F-B3BA-6A777AB39B5E}" presName="sibTrans" presStyleCnt="0"/>
      <dgm:spPr/>
    </dgm:pt>
    <dgm:pt modelId="{69A14B8B-14F1-46A7-BA72-7637EDFAA287}" type="pres">
      <dgm:prSet presAssocID="{BBA6649A-4FE0-C64A-8420-4505B6A6D592}" presName="compNode" presStyleCnt="0"/>
      <dgm:spPr/>
    </dgm:pt>
    <dgm:pt modelId="{BC3318A6-E3CE-4CBB-882E-F4A31B6BB626}" type="pres">
      <dgm:prSet presAssocID="{BBA6649A-4FE0-C64A-8420-4505B6A6D592}" presName="iconBgRect" presStyleLbl="bgShp" presStyleIdx="3" presStyleCnt="4"/>
      <dgm:spPr/>
    </dgm:pt>
    <dgm:pt modelId="{67F420C6-20DB-4194-8BAE-5163F489D7E1}" type="pres">
      <dgm:prSet presAssocID="{BBA6649A-4FE0-C64A-8420-4505B6A6D5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lephone"/>
        </a:ext>
      </dgm:extLst>
    </dgm:pt>
    <dgm:pt modelId="{5DAF053B-5456-42BC-9473-DEBAA14017C6}" type="pres">
      <dgm:prSet presAssocID="{BBA6649A-4FE0-C64A-8420-4505B6A6D592}" presName="spaceRect" presStyleCnt="0"/>
      <dgm:spPr/>
    </dgm:pt>
    <dgm:pt modelId="{83462759-04BD-4745-A04A-3E1502F326F9}" type="pres">
      <dgm:prSet presAssocID="{BBA6649A-4FE0-C64A-8420-4505B6A6D592}" presName="textRect" presStyleLbl="revTx" presStyleIdx="3" presStyleCnt="4">
        <dgm:presLayoutVars>
          <dgm:chMax val="1"/>
          <dgm:chPref val="1"/>
        </dgm:presLayoutVars>
      </dgm:prSet>
      <dgm:spPr/>
    </dgm:pt>
  </dgm:ptLst>
  <dgm:cxnLst>
    <dgm:cxn modelId="{53EF2807-580D-7A44-9E13-AFB067DE3752}" type="presOf" srcId="{AEE1D403-E157-564E-B11B-2AD5C8AE336B}" destId="{EDE7B7F8-50E3-4604-9B59-E7D31F012022}" srcOrd="0" destOrd="0" presId="urn:microsoft.com/office/officeart/2018/5/layout/IconCircleLabelList"/>
    <dgm:cxn modelId="{341A4E07-09D1-4947-8E8D-992887C2866D}" type="presOf" srcId="{1D6C7027-1CC0-4648-8CC6-039AA14D2B37}" destId="{C238FEFF-D8D5-4E03-BBDA-646EACBEF46D}" srcOrd="0" destOrd="0" presId="urn:microsoft.com/office/officeart/2018/5/layout/IconCircleLabelList"/>
    <dgm:cxn modelId="{E1A16934-13E6-854C-B7A9-22AE4641F00D}" srcId="{90110EB6-8CD5-2242-9A69-C38820EF89C8}" destId="{BBA6649A-4FE0-C64A-8420-4505B6A6D592}" srcOrd="3" destOrd="0" parTransId="{298CE369-AF3B-954A-9B7E-69A32A58C0A7}" sibTransId="{7B201228-AE45-A942-A87F-DD9CCB517AA3}"/>
    <dgm:cxn modelId="{DAAC9F3B-B3AF-9F48-8447-B146B787EB1C}" srcId="{90110EB6-8CD5-2242-9A69-C38820EF89C8}" destId="{AEE1D403-E157-564E-B11B-2AD5C8AE336B}" srcOrd="2" destOrd="0" parTransId="{BE5DE86E-2547-9747-A405-C71DB7A2DAAA}" sibTransId="{4E6B159F-A4B5-DC4F-B3BA-6A777AB39B5E}"/>
    <dgm:cxn modelId="{1FF93178-51A9-1A4C-A6D3-5858C03CA42F}" type="presOf" srcId="{CB631B3F-FCBE-EE40-993A-E96264573493}" destId="{60EEBD94-7485-46DA-8632-7A5A09C8B198}" srcOrd="0" destOrd="0" presId="urn:microsoft.com/office/officeart/2018/5/layout/IconCircleLabelList"/>
    <dgm:cxn modelId="{8D716A8D-190E-E049-9FAA-2D49192F3AD1}" type="presOf" srcId="{90110EB6-8CD5-2242-9A69-C38820EF89C8}" destId="{1973DF23-2B31-4DD0-8223-EBB82BE5A840}" srcOrd="0" destOrd="0" presId="urn:microsoft.com/office/officeart/2018/5/layout/IconCircleLabelList"/>
    <dgm:cxn modelId="{A7CCD795-BCF0-7046-919D-E6E0B5E14E81}" type="presOf" srcId="{BBA6649A-4FE0-C64A-8420-4505B6A6D592}" destId="{83462759-04BD-4745-A04A-3E1502F326F9}" srcOrd="0" destOrd="0" presId="urn:microsoft.com/office/officeart/2018/5/layout/IconCircleLabelList"/>
    <dgm:cxn modelId="{9A8642B0-7CA9-E04E-B797-AB3253526712}" srcId="{90110EB6-8CD5-2242-9A69-C38820EF89C8}" destId="{1D6C7027-1CC0-4648-8CC6-039AA14D2B37}" srcOrd="0" destOrd="0" parTransId="{E1C44337-3921-C14B-9E82-18331F5F1B56}" sibTransId="{A25222EE-293F-3548-A9A0-37283B06BE05}"/>
    <dgm:cxn modelId="{8BC96AD3-37EA-5A4C-8DE5-7F0DDD45009E}" srcId="{90110EB6-8CD5-2242-9A69-C38820EF89C8}" destId="{CB631B3F-FCBE-EE40-993A-E96264573493}" srcOrd="1" destOrd="0" parTransId="{C31F425D-1947-D644-B5B5-9E624D0FE366}" sibTransId="{8289D86E-D30A-D341-8F20-D365B7193891}"/>
    <dgm:cxn modelId="{4A45FE35-5DE2-6441-BF32-7AE024C406D3}" type="presParOf" srcId="{1973DF23-2B31-4DD0-8223-EBB82BE5A840}" destId="{9E294AF1-559B-4A3F-9598-26803C1CFBDC}" srcOrd="0" destOrd="0" presId="urn:microsoft.com/office/officeart/2018/5/layout/IconCircleLabelList"/>
    <dgm:cxn modelId="{6CE6D979-BEE3-9942-8D3C-29F6F646D4C6}" type="presParOf" srcId="{9E294AF1-559B-4A3F-9598-26803C1CFBDC}" destId="{D558B0E8-F8AD-4FDC-9F47-88C0D304A4ED}" srcOrd="0" destOrd="0" presId="urn:microsoft.com/office/officeart/2018/5/layout/IconCircleLabelList"/>
    <dgm:cxn modelId="{E793785A-7B0C-A243-88C4-257E3D2B72CB}" type="presParOf" srcId="{9E294AF1-559B-4A3F-9598-26803C1CFBDC}" destId="{717B0878-053F-4EBE-927C-27B7D2CD6E9D}" srcOrd="1" destOrd="0" presId="urn:microsoft.com/office/officeart/2018/5/layout/IconCircleLabelList"/>
    <dgm:cxn modelId="{005398BA-9A98-BA44-821F-0DDB2B9F20B0}" type="presParOf" srcId="{9E294AF1-559B-4A3F-9598-26803C1CFBDC}" destId="{A93DD64E-63E1-4599-BAE5-C5472545F33C}" srcOrd="2" destOrd="0" presId="urn:microsoft.com/office/officeart/2018/5/layout/IconCircleLabelList"/>
    <dgm:cxn modelId="{6DA2B571-8C93-7142-BF9A-663AA89620C6}" type="presParOf" srcId="{9E294AF1-559B-4A3F-9598-26803C1CFBDC}" destId="{C238FEFF-D8D5-4E03-BBDA-646EACBEF46D}" srcOrd="3" destOrd="0" presId="urn:microsoft.com/office/officeart/2018/5/layout/IconCircleLabelList"/>
    <dgm:cxn modelId="{11243A9A-2596-1845-8C44-A1B2CF267A1A}" type="presParOf" srcId="{1973DF23-2B31-4DD0-8223-EBB82BE5A840}" destId="{0D4B34FC-C71D-4BD4-9ED1-34C279DBDE28}" srcOrd="1" destOrd="0" presId="urn:microsoft.com/office/officeart/2018/5/layout/IconCircleLabelList"/>
    <dgm:cxn modelId="{2F75E780-BA18-3340-B10C-39493FE0DD42}" type="presParOf" srcId="{1973DF23-2B31-4DD0-8223-EBB82BE5A840}" destId="{22A5113E-BE56-4F6F-98E5-4C637D497B51}" srcOrd="2" destOrd="0" presId="urn:microsoft.com/office/officeart/2018/5/layout/IconCircleLabelList"/>
    <dgm:cxn modelId="{BEBED89B-E8B7-634C-BFAA-B8F47E1D239D}" type="presParOf" srcId="{22A5113E-BE56-4F6F-98E5-4C637D497B51}" destId="{61A2D5DB-7F74-48BF-A84F-87A3300F7876}" srcOrd="0" destOrd="0" presId="urn:microsoft.com/office/officeart/2018/5/layout/IconCircleLabelList"/>
    <dgm:cxn modelId="{2F08B07E-AED5-5B45-BAE8-E2BA33A2E582}" type="presParOf" srcId="{22A5113E-BE56-4F6F-98E5-4C637D497B51}" destId="{377DE5D8-1944-401E-8999-F6EABFCC6894}" srcOrd="1" destOrd="0" presId="urn:microsoft.com/office/officeart/2018/5/layout/IconCircleLabelList"/>
    <dgm:cxn modelId="{F5E946C0-84C8-2340-849E-FCE65EC5BE37}" type="presParOf" srcId="{22A5113E-BE56-4F6F-98E5-4C637D497B51}" destId="{1336E0D1-2455-4B6D-9940-37CEC8DEDBAA}" srcOrd="2" destOrd="0" presId="urn:microsoft.com/office/officeart/2018/5/layout/IconCircleLabelList"/>
    <dgm:cxn modelId="{86CC1C44-B580-F241-9C17-8134701FDB82}" type="presParOf" srcId="{22A5113E-BE56-4F6F-98E5-4C637D497B51}" destId="{60EEBD94-7485-46DA-8632-7A5A09C8B198}" srcOrd="3" destOrd="0" presId="urn:microsoft.com/office/officeart/2018/5/layout/IconCircleLabelList"/>
    <dgm:cxn modelId="{6DB6B39B-B4F0-974C-9265-5ECC932F4C0E}" type="presParOf" srcId="{1973DF23-2B31-4DD0-8223-EBB82BE5A840}" destId="{9A56D710-100B-48BF-8D62-105A8494EDA2}" srcOrd="3" destOrd="0" presId="urn:microsoft.com/office/officeart/2018/5/layout/IconCircleLabelList"/>
    <dgm:cxn modelId="{7D2F47BA-4284-7745-B8A1-D82191BD05CF}" type="presParOf" srcId="{1973DF23-2B31-4DD0-8223-EBB82BE5A840}" destId="{BBF3A5D3-E718-4554-9F94-A7EBD91DD092}" srcOrd="4" destOrd="0" presId="urn:microsoft.com/office/officeart/2018/5/layout/IconCircleLabelList"/>
    <dgm:cxn modelId="{CF708F50-62F7-3E4C-A569-79915F580696}" type="presParOf" srcId="{BBF3A5D3-E718-4554-9F94-A7EBD91DD092}" destId="{4C68BC6A-2ADE-4B0E-B0C4-D99AC45942CD}" srcOrd="0" destOrd="0" presId="urn:microsoft.com/office/officeart/2018/5/layout/IconCircleLabelList"/>
    <dgm:cxn modelId="{FA6E9926-F402-7548-A19F-C547B06EB6AD}" type="presParOf" srcId="{BBF3A5D3-E718-4554-9F94-A7EBD91DD092}" destId="{1093C173-46D9-4983-93FF-A1A9C09CD08C}" srcOrd="1" destOrd="0" presId="urn:microsoft.com/office/officeart/2018/5/layout/IconCircleLabelList"/>
    <dgm:cxn modelId="{8BFDCB95-E576-F94C-8B73-1817E7C174EC}" type="presParOf" srcId="{BBF3A5D3-E718-4554-9F94-A7EBD91DD092}" destId="{A65B30C2-977B-48FC-A967-B3B03643A8A3}" srcOrd="2" destOrd="0" presId="urn:microsoft.com/office/officeart/2018/5/layout/IconCircleLabelList"/>
    <dgm:cxn modelId="{4FAAE510-0BD0-124B-BC59-E22706E4A4CA}" type="presParOf" srcId="{BBF3A5D3-E718-4554-9F94-A7EBD91DD092}" destId="{EDE7B7F8-50E3-4604-9B59-E7D31F012022}" srcOrd="3" destOrd="0" presId="urn:microsoft.com/office/officeart/2018/5/layout/IconCircleLabelList"/>
    <dgm:cxn modelId="{036A1328-FA5F-0946-AA07-BEFF72B1ECE9}" type="presParOf" srcId="{1973DF23-2B31-4DD0-8223-EBB82BE5A840}" destId="{138391A8-DEDC-48B9-86D5-F98D3FBCDDA6}" srcOrd="5" destOrd="0" presId="urn:microsoft.com/office/officeart/2018/5/layout/IconCircleLabelList"/>
    <dgm:cxn modelId="{5DD61B85-201A-C740-8103-289EF3517F7F}" type="presParOf" srcId="{1973DF23-2B31-4DD0-8223-EBB82BE5A840}" destId="{69A14B8B-14F1-46A7-BA72-7637EDFAA287}" srcOrd="6" destOrd="0" presId="urn:microsoft.com/office/officeart/2018/5/layout/IconCircleLabelList"/>
    <dgm:cxn modelId="{6991C86D-4F96-4448-A716-DADE0B67EB4E}" type="presParOf" srcId="{69A14B8B-14F1-46A7-BA72-7637EDFAA287}" destId="{BC3318A6-E3CE-4CBB-882E-F4A31B6BB626}" srcOrd="0" destOrd="0" presId="urn:microsoft.com/office/officeart/2018/5/layout/IconCircleLabelList"/>
    <dgm:cxn modelId="{232C9302-49CA-294E-95EC-EA597EF4F0FD}" type="presParOf" srcId="{69A14B8B-14F1-46A7-BA72-7637EDFAA287}" destId="{67F420C6-20DB-4194-8BAE-5163F489D7E1}" srcOrd="1" destOrd="0" presId="urn:microsoft.com/office/officeart/2018/5/layout/IconCircleLabelList"/>
    <dgm:cxn modelId="{6455D6F9-008A-2449-B094-1B5FEB589A16}" type="presParOf" srcId="{69A14B8B-14F1-46A7-BA72-7637EDFAA287}" destId="{5DAF053B-5456-42BC-9473-DEBAA14017C6}" srcOrd="2" destOrd="0" presId="urn:microsoft.com/office/officeart/2018/5/layout/IconCircleLabelList"/>
    <dgm:cxn modelId="{EF968D5A-051B-8044-ADEF-637749D72A6C}" type="presParOf" srcId="{69A14B8B-14F1-46A7-BA72-7637EDFAA287}" destId="{83462759-04BD-4745-A04A-3E1502F326F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9C129-212C-6B49-A01D-A59534C22FB3}">
      <dsp:nvSpPr>
        <dsp:cNvPr id="0" name=""/>
        <dsp:cNvSpPr/>
      </dsp:nvSpPr>
      <dsp:spPr>
        <a:xfrm>
          <a:off x="0" y="2588"/>
          <a:ext cx="3093568"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72ADF43-9C62-0844-AFA0-E7F6D784D775}">
      <dsp:nvSpPr>
        <dsp:cNvPr id="0" name=""/>
        <dsp:cNvSpPr/>
      </dsp:nvSpPr>
      <dsp:spPr>
        <a:xfrm>
          <a:off x="0" y="2588"/>
          <a:ext cx="3093568" cy="176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solidFill>
                <a:schemeClr val="bg1"/>
              </a:solidFill>
            </a:rPr>
            <a:t>Holistic care beyond the injury</a:t>
          </a:r>
        </a:p>
      </dsp:txBody>
      <dsp:txXfrm>
        <a:off x="0" y="2588"/>
        <a:ext cx="3093568" cy="1765429"/>
      </dsp:txXfrm>
    </dsp:sp>
    <dsp:sp modelId="{D9DE2DEE-A2EC-494B-BEE3-6881463169C6}">
      <dsp:nvSpPr>
        <dsp:cNvPr id="0" name=""/>
        <dsp:cNvSpPr/>
      </dsp:nvSpPr>
      <dsp:spPr>
        <a:xfrm>
          <a:off x="0" y="1768018"/>
          <a:ext cx="3093568" cy="0"/>
        </a:xfrm>
        <a:prstGeom prst="line">
          <a:avLst/>
        </a:prstGeom>
        <a:gradFill rotWithShape="0">
          <a:gsLst>
            <a:gs pos="0">
              <a:schemeClr val="accent2">
                <a:hueOff val="2340760"/>
                <a:satOff val="-2919"/>
                <a:lumOff val="686"/>
                <a:alphaOff val="0"/>
                <a:tint val="100000"/>
                <a:shade val="100000"/>
                <a:satMod val="130000"/>
              </a:schemeClr>
            </a:gs>
            <a:gs pos="100000">
              <a:schemeClr val="accent2">
                <a:hueOff val="2340760"/>
                <a:satOff val="-2919"/>
                <a:lumOff val="686"/>
                <a:alphaOff val="0"/>
                <a:tint val="50000"/>
                <a:shade val="100000"/>
                <a:satMod val="350000"/>
              </a:schemeClr>
            </a:gs>
          </a:gsLst>
          <a:lin ang="16200000" scaled="0"/>
        </a:gradFill>
        <a:ln w="9525" cap="flat" cmpd="sng" algn="ctr">
          <a:solidFill>
            <a:schemeClr val="accent2">
              <a:hueOff val="2340760"/>
              <a:satOff val="-2919"/>
              <a:lumOff val="68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924D29E-6B8B-B540-B2D8-E9670EC2194F}">
      <dsp:nvSpPr>
        <dsp:cNvPr id="0" name=""/>
        <dsp:cNvSpPr/>
      </dsp:nvSpPr>
      <dsp:spPr>
        <a:xfrm>
          <a:off x="0" y="1768018"/>
          <a:ext cx="3093568" cy="176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solidFill>
                <a:schemeClr val="bg1"/>
              </a:solidFill>
            </a:rPr>
            <a:t>Improved communication and transparency</a:t>
          </a:r>
        </a:p>
      </dsp:txBody>
      <dsp:txXfrm>
        <a:off x="0" y="1768018"/>
        <a:ext cx="3093568" cy="1765429"/>
      </dsp:txXfrm>
    </dsp:sp>
    <dsp:sp modelId="{428FBB50-A7BB-3D4F-906C-7389809C1684}">
      <dsp:nvSpPr>
        <dsp:cNvPr id="0" name=""/>
        <dsp:cNvSpPr/>
      </dsp:nvSpPr>
      <dsp:spPr>
        <a:xfrm>
          <a:off x="0" y="3533448"/>
          <a:ext cx="3093568" cy="0"/>
        </a:xfrm>
        <a:prstGeom prst="line">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w="9525" cap="flat" cmpd="sng" algn="ctr">
          <a:solidFill>
            <a:schemeClr val="accent2">
              <a:hueOff val="4681520"/>
              <a:satOff val="-5839"/>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97D6114-FDC9-1941-A405-34D02A1D2BDF}">
      <dsp:nvSpPr>
        <dsp:cNvPr id="0" name=""/>
        <dsp:cNvSpPr/>
      </dsp:nvSpPr>
      <dsp:spPr>
        <a:xfrm>
          <a:off x="0" y="3533448"/>
          <a:ext cx="3093568" cy="176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solidFill>
                <a:schemeClr val="bg1"/>
              </a:solidFill>
            </a:rPr>
            <a:t>Empowerment and Return-To-Work Support</a:t>
          </a:r>
        </a:p>
      </dsp:txBody>
      <dsp:txXfrm>
        <a:off x="0" y="3533448"/>
        <a:ext cx="3093568" cy="1765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301A3-1C22-4D1C-8B22-0325A54C3999}">
      <dsp:nvSpPr>
        <dsp:cNvPr id="0" name=""/>
        <dsp:cNvSpPr/>
      </dsp:nvSpPr>
      <dsp:spPr>
        <a:xfrm>
          <a:off x="0" y="717"/>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E0FBC9-C8C8-4B80-A854-E0687409AE35}">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430A31-D45B-4547-AC2F-8FA42A53B7B3}">
      <dsp:nvSpPr>
        <dsp:cNvPr id="0" name=""/>
        <dsp:cNvSpPr/>
      </dsp:nvSpPr>
      <dsp:spPr>
        <a:xfrm>
          <a:off x="1939533" y="717"/>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22350">
            <a:lnSpc>
              <a:spcPct val="90000"/>
            </a:lnSpc>
            <a:spcBef>
              <a:spcPct val="0"/>
            </a:spcBef>
            <a:spcAft>
              <a:spcPct val="35000"/>
            </a:spcAft>
            <a:buNone/>
          </a:pPr>
          <a:r>
            <a:rPr lang="en-US" sz="2300" kern="1200"/>
            <a:t>Integrate mental health support</a:t>
          </a:r>
        </a:p>
      </dsp:txBody>
      <dsp:txXfrm>
        <a:off x="1939533" y="717"/>
        <a:ext cx="2786667" cy="1679249"/>
      </dsp:txXfrm>
    </dsp:sp>
    <dsp:sp modelId="{02D9E0BB-CF44-4A72-ABB4-12D3B3EF48CF}">
      <dsp:nvSpPr>
        <dsp:cNvPr id="0" name=""/>
        <dsp:cNvSpPr/>
      </dsp:nvSpPr>
      <dsp:spPr>
        <a:xfrm>
          <a:off x="0" y="2099779"/>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5ED28-0441-41EC-9466-B7BDE7566E7A}">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52EA28-0BF8-4BF7-9D88-DB8361468AF2}">
      <dsp:nvSpPr>
        <dsp:cNvPr id="0" name=""/>
        <dsp:cNvSpPr/>
      </dsp:nvSpPr>
      <dsp:spPr>
        <a:xfrm>
          <a:off x="1939533" y="2099779"/>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22350">
            <a:lnSpc>
              <a:spcPct val="90000"/>
            </a:lnSpc>
            <a:spcBef>
              <a:spcPct val="0"/>
            </a:spcBef>
            <a:spcAft>
              <a:spcPct val="35000"/>
            </a:spcAft>
            <a:buNone/>
          </a:pPr>
          <a:r>
            <a:rPr lang="en-US" sz="2300" kern="1200"/>
            <a:t>Encourage support from the entire medical team</a:t>
          </a:r>
        </a:p>
      </dsp:txBody>
      <dsp:txXfrm>
        <a:off x="1939533" y="2099779"/>
        <a:ext cx="2786667" cy="1679249"/>
      </dsp:txXfrm>
    </dsp:sp>
    <dsp:sp modelId="{145348A9-92CE-44D3-BABF-CDD8D4A6D4A1}">
      <dsp:nvSpPr>
        <dsp:cNvPr id="0" name=""/>
        <dsp:cNvSpPr/>
      </dsp:nvSpPr>
      <dsp:spPr>
        <a:xfrm>
          <a:off x="0" y="4198841"/>
          <a:ext cx="47262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316A75-BF04-482C-B383-B29DF6CF0981}">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DC3180-E8E1-4EF0-9A31-62DF7E1A7A14}">
      <dsp:nvSpPr>
        <dsp:cNvPr id="0" name=""/>
        <dsp:cNvSpPr/>
      </dsp:nvSpPr>
      <dsp:spPr>
        <a:xfrm>
          <a:off x="1939533" y="4198841"/>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22350">
            <a:lnSpc>
              <a:spcPct val="90000"/>
            </a:lnSpc>
            <a:spcBef>
              <a:spcPct val="0"/>
            </a:spcBef>
            <a:spcAft>
              <a:spcPct val="35000"/>
            </a:spcAft>
            <a:buNone/>
          </a:pPr>
          <a:r>
            <a:rPr lang="en-US" sz="2300" kern="1200"/>
            <a:t>Provide education to alleviate fears and set realistic expectations. </a:t>
          </a:r>
        </a:p>
      </dsp:txBody>
      <dsp:txXfrm>
        <a:off x="1939533" y="4198841"/>
        <a:ext cx="2786667" cy="1679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6BAB8-AE78-4A87-A6D9-F46BDCE2625F}">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EC9F9-3B6E-493F-A981-0F4ABC5337D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B14166-82B3-43E3-8B84-20D8F0E8D9AE}">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As medical professionals, we need to explain more in plain language about the treatment plan and recovery timeline</a:t>
          </a:r>
        </a:p>
      </dsp:txBody>
      <dsp:txXfrm>
        <a:off x="1437631" y="531"/>
        <a:ext cx="6449068" cy="1244702"/>
      </dsp:txXfrm>
    </dsp:sp>
    <dsp:sp modelId="{628C5B11-9013-40AC-95DC-42D5A093BC3D}">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38EED-AAB8-4E65-B321-E61791526F44}">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87AABB-E4B6-4BE9-A1FE-72A2E6B3D7B5}">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Insurace companies can be proactive on updating the workers on approvals, benefits, and next steps.</a:t>
          </a:r>
        </a:p>
      </dsp:txBody>
      <dsp:txXfrm>
        <a:off x="1437631" y="1556410"/>
        <a:ext cx="6449068" cy="1244702"/>
      </dsp:txXfrm>
    </dsp:sp>
    <dsp:sp modelId="{66782260-06B0-4F46-AD6D-95A045C8EE4D}">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3E72D-B889-4BC3-A65E-2C9431B4A225}">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B7DB5A-3DF9-4075-974D-559E3BDF1FF5}">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Both should listen the employee. Take proactive steps to help with the treatment planning in understanding the employee.</a:t>
          </a:r>
        </a:p>
      </dsp:txBody>
      <dsp:txXfrm>
        <a:off x="1437631" y="3112289"/>
        <a:ext cx="644906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0CA36-53CA-6840-B549-7F52E3AD39E5}">
      <dsp:nvSpPr>
        <dsp:cNvPr id="0" name=""/>
        <dsp:cNvSpPr/>
      </dsp:nvSpPr>
      <dsp:spPr>
        <a:xfrm>
          <a:off x="0" y="1913"/>
          <a:ext cx="399335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010E41-3705-0A4C-A7C2-FA656E4CEB86}">
      <dsp:nvSpPr>
        <dsp:cNvPr id="0" name=""/>
        <dsp:cNvSpPr/>
      </dsp:nvSpPr>
      <dsp:spPr>
        <a:xfrm>
          <a:off x="0" y="1913"/>
          <a:ext cx="3993357"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 cookie cutter approach does not work for anyone.  </a:t>
          </a:r>
        </a:p>
      </dsp:txBody>
      <dsp:txXfrm>
        <a:off x="0" y="1913"/>
        <a:ext cx="3993357" cy="1305236"/>
      </dsp:txXfrm>
    </dsp:sp>
    <dsp:sp modelId="{DE230D8F-C63F-154C-BBEB-8E53BA9BF133}">
      <dsp:nvSpPr>
        <dsp:cNvPr id="0" name=""/>
        <dsp:cNvSpPr/>
      </dsp:nvSpPr>
      <dsp:spPr>
        <a:xfrm>
          <a:off x="0" y="1307150"/>
          <a:ext cx="399335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92F4D-EC61-204E-AB92-2BE901E84BF3}">
      <dsp:nvSpPr>
        <dsp:cNvPr id="0" name=""/>
        <dsp:cNvSpPr/>
      </dsp:nvSpPr>
      <dsp:spPr>
        <a:xfrm>
          <a:off x="0" y="1307150"/>
          <a:ext cx="3993357"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Provide proactive training –resilence training, coping strategies for dealing with challeges</a:t>
          </a:r>
        </a:p>
      </dsp:txBody>
      <dsp:txXfrm>
        <a:off x="0" y="1307150"/>
        <a:ext cx="3993357" cy="1305236"/>
      </dsp:txXfrm>
    </dsp:sp>
    <dsp:sp modelId="{EC0FEB68-0586-AE45-A9EB-08AAC797A681}">
      <dsp:nvSpPr>
        <dsp:cNvPr id="0" name=""/>
        <dsp:cNvSpPr/>
      </dsp:nvSpPr>
      <dsp:spPr>
        <a:xfrm>
          <a:off x="0" y="2612387"/>
          <a:ext cx="3993357"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40D47-77D8-FE42-9AA3-BEB0A357A3C6}">
      <dsp:nvSpPr>
        <dsp:cNvPr id="0" name=""/>
        <dsp:cNvSpPr/>
      </dsp:nvSpPr>
      <dsp:spPr>
        <a:xfrm>
          <a:off x="0" y="2612387"/>
          <a:ext cx="3993357" cy="13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Encourage support with others who have similar issues so they do not feel alone.  </a:t>
          </a:r>
        </a:p>
      </dsp:txBody>
      <dsp:txXfrm>
        <a:off x="0" y="2612387"/>
        <a:ext cx="3993357" cy="1305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13C3B-C599-B849-BFC8-1965EA1BBE97}">
      <dsp:nvSpPr>
        <dsp:cNvPr id="0" name=""/>
        <dsp:cNvSpPr/>
      </dsp:nvSpPr>
      <dsp:spPr>
        <a:xfrm>
          <a:off x="0" y="389102"/>
          <a:ext cx="8195871" cy="1099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 want you all to pause for a moment for 2-3 mins.  Think about a moment where you had an employee who was injured and if you implemented these strategies, how the outcome may have been different? </a:t>
          </a:r>
        </a:p>
      </dsp:txBody>
      <dsp:txXfrm>
        <a:off x="53688" y="442790"/>
        <a:ext cx="8088495" cy="992424"/>
      </dsp:txXfrm>
    </dsp:sp>
    <dsp:sp modelId="{4DA9CD45-4340-F94C-A59F-156F8666C570}">
      <dsp:nvSpPr>
        <dsp:cNvPr id="0" name=""/>
        <dsp:cNvSpPr/>
      </dsp:nvSpPr>
      <dsp:spPr>
        <a:xfrm>
          <a:off x="0" y="1546502"/>
          <a:ext cx="8195871" cy="1099800"/>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Or think about a time, when you did implement some of these strategies and the outcome was different.  </a:t>
          </a:r>
        </a:p>
      </dsp:txBody>
      <dsp:txXfrm>
        <a:off x="53688" y="1600190"/>
        <a:ext cx="8088495" cy="992424"/>
      </dsp:txXfrm>
    </dsp:sp>
    <dsp:sp modelId="{8ADD85A7-0490-4344-9CD2-838E454877F8}">
      <dsp:nvSpPr>
        <dsp:cNvPr id="0" name=""/>
        <dsp:cNvSpPr/>
      </dsp:nvSpPr>
      <dsp:spPr>
        <a:xfrm>
          <a:off x="0" y="2703902"/>
          <a:ext cx="8195871" cy="1099800"/>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Take 1–2 minutes to reflect or share.</a:t>
          </a:r>
        </a:p>
      </dsp:txBody>
      <dsp:txXfrm>
        <a:off x="53688" y="2757590"/>
        <a:ext cx="8088495" cy="9924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8B0E8-F8AD-4FDC-9F47-88C0D304A4ED}">
      <dsp:nvSpPr>
        <dsp:cNvPr id="0" name=""/>
        <dsp:cNvSpPr/>
      </dsp:nvSpPr>
      <dsp:spPr>
        <a:xfrm>
          <a:off x="376435"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B0878-053F-4EBE-927C-27B7D2CD6E9D}">
      <dsp:nvSpPr>
        <dsp:cNvPr id="0" name=""/>
        <dsp:cNvSpPr/>
      </dsp:nvSpPr>
      <dsp:spPr>
        <a:xfrm>
          <a:off x="610435"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38FEFF-D8D5-4E03-BBDA-646EACBEF46D}">
      <dsp:nvSpPr>
        <dsp:cNvPr id="0" name=""/>
        <dsp:cNvSpPr/>
      </dsp:nvSpPr>
      <dsp:spPr>
        <a:xfrm>
          <a:off x="2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Speed</a:t>
          </a:r>
        </a:p>
      </dsp:txBody>
      <dsp:txXfrm>
        <a:off x="25435" y="2456402"/>
        <a:ext cx="1800000" cy="720000"/>
      </dsp:txXfrm>
    </dsp:sp>
    <dsp:sp modelId="{61A2D5DB-7F74-48BF-A84F-87A3300F7876}">
      <dsp:nvSpPr>
        <dsp:cNvPr id="0" name=""/>
        <dsp:cNvSpPr/>
      </dsp:nvSpPr>
      <dsp:spPr>
        <a:xfrm>
          <a:off x="2491435"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7DE5D8-1944-401E-8999-F6EABFCC6894}">
      <dsp:nvSpPr>
        <dsp:cNvPr id="0" name=""/>
        <dsp:cNvSpPr/>
      </dsp:nvSpPr>
      <dsp:spPr>
        <a:xfrm>
          <a:off x="2725435"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EEBD94-7485-46DA-8632-7A5A09C8B198}">
      <dsp:nvSpPr>
        <dsp:cNvPr id="0" name=""/>
        <dsp:cNvSpPr/>
      </dsp:nvSpPr>
      <dsp:spPr>
        <a:xfrm>
          <a:off x="214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Coordination</a:t>
          </a:r>
        </a:p>
      </dsp:txBody>
      <dsp:txXfrm>
        <a:off x="2140435" y="2456402"/>
        <a:ext cx="1800000" cy="720000"/>
      </dsp:txXfrm>
    </dsp:sp>
    <dsp:sp modelId="{4C68BC6A-2ADE-4B0E-B0C4-D99AC45942CD}">
      <dsp:nvSpPr>
        <dsp:cNvPr id="0" name=""/>
        <dsp:cNvSpPr/>
      </dsp:nvSpPr>
      <dsp:spPr>
        <a:xfrm>
          <a:off x="4606435"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3C173-46D9-4983-93FF-A1A9C09CD08C}">
      <dsp:nvSpPr>
        <dsp:cNvPr id="0" name=""/>
        <dsp:cNvSpPr/>
      </dsp:nvSpPr>
      <dsp:spPr>
        <a:xfrm>
          <a:off x="4840435"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E7B7F8-50E3-4604-9B59-E7D31F012022}">
      <dsp:nvSpPr>
        <dsp:cNvPr id="0" name=""/>
        <dsp:cNvSpPr/>
      </dsp:nvSpPr>
      <dsp:spPr>
        <a:xfrm>
          <a:off x="425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Emotional support</a:t>
          </a:r>
        </a:p>
      </dsp:txBody>
      <dsp:txXfrm>
        <a:off x="4255435" y="2456402"/>
        <a:ext cx="1800000" cy="720000"/>
      </dsp:txXfrm>
    </dsp:sp>
    <dsp:sp modelId="{BC3318A6-E3CE-4CBB-882E-F4A31B6BB626}">
      <dsp:nvSpPr>
        <dsp:cNvPr id="0" name=""/>
        <dsp:cNvSpPr/>
      </dsp:nvSpPr>
      <dsp:spPr>
        <a:xfrm>
          <a:off x="6721435"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420C6-20DB-4194-8BAE-5163F489D7E1}">
      <dsp:nvSpPr>
        <dsp:cNvPr id="0" name=""/>
        <dsp:cNvSpPr/>
      </dsp:nvSpPr>
      <dsp:spPr>
        <a:xfrm>
          <a:off x="6955435"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462759-04BD-4745-A04A-3E1502F326F9}">
      <dsp:nvSpPr>
        <dsp:cNvPr id="0" name=""/>
        <dsp:cNvSpPr/>
      </dsp:nvSpPr>
      <dsp:spPr>
        <a:xfrm>
          <a:off x="637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Communication</a:t>
          </a:r>
        </a:p>
      </dsp:txBody>
      <dsp:txXfrm>
        <a:off x="6370435" y="245640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8/29/25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0FEF04-9FA2-4DD8-EC29-60D92C722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78883" y="-4329"/>
            <a:ext cx="5265119" cy="6869586"/>
            <a:chOff x="5171844" y="-11586"/>
            <a:chExt cx="7020159" cy="6869586"/>
          </a:xfrm>
        </p:grpSpPr>
        <p:sp>
          <p:nvSpPr>
            <p:cNvPr id="10" name="Rectangle 9">
              <a:extLst>
                <a:ext uri="{FF2B5EF4-FFF2-40B4-BE49-F238E27FC236}">
                  <a16:creationId xmlns:a16="http://schemas.microsoft.com/office/drawing/2014/main" id="{1B4A5D8B-34EC-D352-BE87-4809E4CE4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11AD96-CCBD-9812-0D19-0E7C7A79E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5AF89D92-20DD-C8E9-DF7A-988B09642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F78F10-63E0-611E-AC78-66E24EA30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641021" y="1536179"/>
            <a:ext cx="3740844" cy="2135125"/>
          </a:xfrm>
        </p:spPr>
        <p:txBody>
          <a:bodyPr>
            <a:normAutofit/>
          </a:bodyPr>
          <a:lstStyle/>
          <a:p>
            <a:pPr>
              <a:lnSpc>
                <a:spcPct val="90000"/>
              </a:lnSpc>
            </a:pPr>
            <a:r>
              <a:rPr lang="en-US" sz="3000">
                <a:solidFill>
                  <a:srgbClr val="FFFFFF"/>
                </a:solidFill>
              </a:rPr>
              <a:t>Overcoming Adversity:</a:t>
            </a:r>
          </a:p>
          <a:p>
            <a:pPr>
              <a:lnSpc>
                <a:spcPct val="90000"/>
              </a:lnSpc>
            </a:pPr>
            <a:r>
              <a:rPr lang="en-US" sz="3000">
                <a:solidFill>
                  <a:srgbClr val="FFFFFF"/>
                </a:solidFill>
              </a:rPr>
              <a:t>Lessons in Resiliency and the Cost of Delayed Care</a:t>
            </a:r>
          </a:p>
        </p:txBody>
      </p:sp>
      <p:sp>
        <p:nvSpPr>
          <p:cNvPr id="3" name="Subtitle 2"/>
          <p:cNvSpPr>
            <a:spLocks noGrp="1"/>
          </p:cNvSpPr>
          <p:nvPr>
            <p:ph type="subTitle" idx="1"/>
          </p:nvPr>
        </p:nvSpPr>
        <p:spPr>
          <a:xfrm>
            <a:off x="4641021" y="3930447"/>
            <a:ext cx="3740844" cy="1263985"/>
          </a:xfrm>
        </p:spPr>
        <p:txBody>
          <a:bodyPr>
            <a:normAutofit/>
          </a:bodyPr>
          <a:lstStyle/>
          <a:p>
            <a:r>
              <a:rPr lang="en-US" sz="1700">
                <a:solidFill>
                  <a:srgbClr val="FFFFFF"/>
                </a:solidFill>
              </a:rPr>
              <a:t>Lisa Fitzpatrick, DrOT | CEO, XcelABLE</a:t>
            </a:r>
          </a:p>
          <a:p>
            <a:r>
              <a:rPr lang="en-US" sz="1700">
                <a:solidFill>
                  <a:srgbClr val="FFFFFF"/>
                </a:solidFill>
              </a:rPr>
              <a:t>Author of *Can Someone Help Me?*</a:t>
            </a:r>
          </a:p>
        </p:txBody>
      </p:sp>
      <p:pic>
        <p:nvPicPr>
          <p:cNvPr id="5" name="Picture 4" descr="Hourglass and a calendar">
            <a:extLst>
              <a:ext uri="{FF2B5EF4-FFF2-40B4-BE49-F238E27FC236}">
                <a16:creationId xmlns:a16="http://schemas.microsoft.com/office/drawing/2014/main" id="{A51B4E1B-9DCA-1E35-C18D-E88A53D2D4F0}"/>
              </a:ext>
            </a:extLst>
          </p:cNvPr>
          <p:cNvPicPr>
            <a:picLocks noChangeAspect="1"/>
          </p:cNvPicPr>
          <p:nvPr/>
        </p:nvPicPr>
        <p:blipFill>
          <a:blip r:embed="rId2"/>
          <a:srcRect l="53963" r="8184"/>
          <a:stretch>
            <a:fillRect/>
          </a:stretch>
        </p:blipFill>
        <p:spPr>
          <a:xfrm>
            <a:off x="20" y="-7622"/>
            <a:ext cx="3878866" cy="68656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EE99F-AA52-EAB0-2BD6-DD7C42438145}"/>
              </a:ext>
            </a:extLst>
          </p:cNvPr>
          <p:cNvSpPr>
            <a:spLocks noGrp="1"/>
          </p:cNvSpPr>
          <p:nvPr>
            <p:ph type="title"/>
          </p:nvPr>
        </p:nvSpPr>
        <p:spPr>
          <a:xfrm>
            <a:off x="630936" y="256032"/>
            <a:ext cx="7879842" cy="1014984"/>
          </a:xfrm>
        </p:spPr>
        <p:txBody>
          <a:bodyPr anchor="b">
            <a:normAutofit/>
          </a:bodyPr>
          <a:lstStyle/>
          <a:p>
            <a:pPr>
              <a:lnSpc>
                <a:spcPct val="90000"/>
              </a:lnSpc>
            </a:pPr>
            <a:r>
              <a:rPr lang="en-US" sz="3100" dirty="0"/>
              <a:t>Improved Communication and Transparency</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EB53DCC-9EDF-09CD-F874-DAE082ED1C17}"/>
              </a:ext>
            </a:extLst>
          </p:cNvPr>
          <p:cNvGraphicFramePr>
            <a:graphicFrameLocks noGrp="1"/>
          </p:cNvGraphicFramePr>
          <p:nvPr>
            <p:ph idx="1"/>
            <p:extLst>
              <p:ext uri="{D42A27DB-BD31-4B8C-83A1-F6EECF244321}">
                <p14:modId xmlns:p14="http://schemas.microsoft.com/office/powerpoint/2010/main" val="3988662554"/>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13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E641-EF93-D9B7-6ABD-A689A9393D08}"/>
              </a:ext>
            </a:extLst>
          </p:cNvPr>
          <p:cNvSpPr>
            <a:spLocks noGrp="1"/>
          </p:cNvSpPr>
          <p:nvPr>
            <p:ph type="title"/>
          </p:nvPr>
        </p:nvSpPr>
        <p:spPr>
          <a:xfrm>
            <a:off x="360758" y="327025"/>
            <a:ext cx="3993358" cy="1630363"/>
          </a:xfrm>
        </p:spPr>
        <p:txBody>
          <a:bodyPr anchor="b">
            <a:normAutofit/>
          </a:bodyPr>
          <a:lstStyle/>
          <a:p>
            <a:r>
              <a:rPr lang="en-US" sz="3100"/>
              <a:t>Empowerment and Return-To-Work Support</a:t>
            </a:r>
          </a:p>
        </p:txBody>
      </p:sp>
      <p:pic>
        <p:nvPicPr>
          <p:cNvPr id="6" name="Picture 5">
            <a:extLst>
              <a:ext uri="{FF2B5EF4-FFF2-40B4-BE49-F238E27FC236}">
                <a16:creationId xmlns:a16="http://schemas.microsoft.com/office/drawing/2014/main" id="{063F8894-32FF-86A0-A838-20F25236AE02}"/>
              </a:ext>
            </a:extLst>
          </p:cNvPr>
          <p:cNvPicPr>
            <a:picLocks noChangeAspect="1"/>
          </p:cNvPicPr>
          <p:nvPr/>
        </p:nvPicPr>
        <p:blipFill>
          <a:blip r:embed="rId2"/>
          <a:srcRect l="40693" r="28151" b="1"/>
          <a:stretch>
            <a:fillRect/>
          </a:stretch>
        </p:blipFill>
        <p:spPr>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5" name="Content Placeholder 2">
            <a:extLst>
              <a:ext uri="{FF2B5EF4-FFF2-40B4-BE49-F238E27FC236}">
                <a16:creationId xmlns:a16="http://schemas.microsoft.com/office/drawing/2014/main" id="{EDA10741-B87E-2B81-AA44-8D1610979447}"/>
              </a:ext>
            </a:extLst>
          </p:cNvPr>
          <p:cNvGraphicFramePr>
            <a:graphicFrameLocks noGrp="1"/>
          </p:cNvGraphicFramePr>
          <p:nvPr>
            <p:ph idx="1"/>
            <p:extLst>
              <p:ext uri="{D42A27DB-BD31-4B8C-83A1-F6EECF244321}">
                <p14:modId xmlns:p14="http://schemas.microsoft.com/office/powerpoint/2010/main" val="1882967"/>
              </p:ext>
            </p:extLst>
          </p:nvPr>
        </p:nvGraphicFramePr>
        <p:xfrm>
          <a:off x="360759" y="2286001"/>
          <a:ext cx="3993357"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34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Interactive Reflection</a:t>
            </a:r>
          </a:p>
        </p:txBody>
      </p:sp>
      <p:graphicFrame>
        <p:nvGraphicFramePr>
          <p:cNvPr id="5" name="Content Placeholder 2">
            <a:extLst>
              <a:ext uri="{FF2B5EF4-FFF2-40B4-BE49-F238E27FC236}">
                <a16:creationId xmlns:a16="http://schemas.microsoft.com/office/drawing/2014/main" id="{CF6164CA-CD53-0B27-9BB9-735446B074E2}"/>
              </a:ext>
            </a:extLst>
          </p:cNvPr>
          <p:cNvGraphicFramePr>
            <a:graphicFrameLocks noGrp="1"/>
          </p:cNvGraphicFramePr>
          <p:nvPr>
            <p:ph idx="1"/>
            <p:extLst>
              <p:ext uri="{D42A27DB-BD31-4B8C-83A1-F6EECF244321}">
                <p14:modId xmlns:p14="http://schemas.microsoft.com/office/powerpoint/2010/main" val="2319280449"/>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Early Treatment Intervention</a:t>
            </a:r>
          </a:p>
        </p:txBody>
      </p:sp>
      <p:graphicFrame>
        <p:nvGraphicFramePr>
          <p:cNvPr id="4" name="Diagram 3">
            <a:extLst>
              <a:ext uri="{FF2B5EF4-FFF2-40B4-BE49-F238E27FC236}">
                <a16:creationId xmlns:a16="http://schemas.microsoft.com/office/drawing/2014/main" id="{28289D7D-10E7-8A1B-679A-7CEB5361CEB2}"/>
              </a:ext>
            </a:extLst>
          </p:cNvPr>
          <p:cNvGraphicFramePr/>
          <p:nvPr>
            <p:extLst>
              <p:ext uri="{D42A27DB-BD31-4B8C-83A1-F6EECF244321}">
                <p14:modId xmlns:p14="http://schemas.microsoft.com/office/powerpoint/2010/main" val="3564491329"/>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Prevention Shifts Culture from Reactive to Proactive</a:t>
            </a:r>
            <a:endParaRPr dirty="0"/>
          </a:p>
        </p:txBody>
      </p:sp>
      <p:sp>
        <p:nvSpPr>
          <p:cNvPr id="3" name="Content Placeholder 2"/>
          <p:cNvSpPr>
            <a:spLocks noGrp="1"/>
          </p:cNvSpPr>
          <p:nvPr>
            <p:ph idx="1"/>
          </p:nvPr>
        </p:nvSpPr>
        <p:spPr/>
        <p:txBody>
          <a:bodyPr>
            <a:normAutofit fontScale="92500" lnSpcReduction="10000"/>
          </a:bodyPr>
          <a:lstStyle/>
          <a:p>
            <a:r>
              <a:rPr lang="en-US" b="1" dirty="0"/>
              <a:t>Traditional model</a:t>
            </a:r>
            <a:r>
              <a:rPr lang="en-US" dirty="0"/>
              <a:t>: Wait until injury occurs → treat → attempt return-to-work.</a:t>
            </a:r>
          </a:p>
          <a:p>
            <a:r>
              <a:rPr lang="en-US" b="1" dirty="0"/>
              <a:t>Preventive model</a:t>
            </a:r>
            <a:r>
              <a:rPr lang="en-US" dirty="0"/>
              <a:t>: Identify risks early → apply ergonomic, physical, and mental health interventions → sustain well-being.</a:t>
            </a:r>
          </a:p>
          <a:p>
            <a:r>
              <a:rPr lang="en-US" b="1" dirty="0"/>
              <a:t>Global best practice</a:t>
            </a:r>
            <a:r>
              <a:rPr lang="en-US" dirty="0"/>
              <a:t>: Japan’s “karoshi” (death from overwork) crisis led to early stress monitoring and wellness laws, showing how prevention can reshape workplace culture and policy.</a:t>
            </a:r>
          </a:p>
          <a:p>
            <a:pPr>
              <a:defRPr sz="2000"/>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EBB3-19BD-00DC-F301-FEE93DE35600}"/>
              </a:ext>
            </a:extLst>
          </p:cNvPr>
          <p:cNvSpPr>
            <a:spLocks noGrp="1"/>
          </p:cNvSpPr>
          <p:nvPr>
            <p:ph type="title"/>
          </p:nvPr>
        </p:nvSpPr>
        <p:spPr>
          <a:xfrm>
            <a:off x="457200" y="457200"/>
            <a:ext cx="8229600" cy="1143000"/>
          </a:xfrm>
        </p:spPr>
        <p:txBody>
          <a:bodyPr>
            <a:normAutofit fontScale="90000"/>
          </a:bodyPr>
          <a:lstStyle/>
          <a:p>
            <a:r>
              <a:rPr lang="en-US" b="1" dirty="0"/>
              <a:t>Prevention Builds a Healthier, More Resilient Workforce</a:t>
            </a:r>
            <a:br>
              <a:rPr lang="en-US" b="1" dirty="0"/>
            </a:br>
            <a:endParaRPr lang="en-US" dirty="0"/>
          </a:p>
        </p:txBody>
      </p:sp>
      <p:sp>
        <p:nvSpPr>
          <p:cNvPr id="3" name="Content Placeholder 2">
            <a:extLst>
              <a:ext uri="{FF2B5EF4-FFF2-40B4-BE49-F238E27FC236}">
                <a16:creationId xmlns:a16="http://schemas.microsoft.com/office/drawing/2014/main" id="{F83EE40C-A4B1-AD05-3765-71220B7BF980}"/>
              </a:ext>
            </a:extLst>
          </p:cNvPr>
          <p:cNvSpPr>
            <a:spLocks noGrp="1"/>
          </p:cNvSpPr>
          <p:nvPr>
            <p:ph idx="1"/>
          </p:nvPr>
        </p:nvSpPr>
        <p:spPr/>
        <p:txBody>
          <a:bodyPr>
            <a:normAutofit lnSpcReduction="10000"/>
          </a:bodyPr>
          <a:lstStyle/>
          <a:p>
            <a:r>
              <a:rPr lang="en-US" b="1" dirty="0"/>
              <a:t>Early screening tools</a:t>
            </a:r>
            <a:r>
              <a:rPr lang="en-US" dirty="0"/>
              <a:t> (like POET, WAI, GAD-7, BRS) catch risks before they develop into injuries or chronic problems.</a:t>
            </a:r>
          </a:p>
          <a:p>
            <a:r>
              <a:rPr lang="en-US" b="1" dirty="0"/>
              <a:t>Mental health integration</a:t>
            </a:r>
            <a:r>
              <a:rPr lang="en-US" dirty="0"/>
              <a:t>: Addressing psychosocial risks globally (stress, anxiety, burnout) prevents both errors and physical strain.</a:t>
            </a:r>
          </a:p>
          <a:p>
            <a:r>
              <a:rPr lang="en-US" b="1" dirty="0"/>
              <a:t>Result</a:t>
            </a:r>
            <a:r>
              <a:rPr lang="en-US" dirty="0"/>
              <a:t>: Workers feel supported, recover faster, and are more engaged in their roles.</a:t>
            </a:r>
          </a:p>
          <a:p>
            <a:endParaRPr lang="en-US" dirty="0"/>
          </a:p>
        </p:txBody>
      </p:sp>
    </p:spTree>
    <p:extLst>
      <p:ext uri="{BB962C8B-B14F-4D97-AF65-F5344CB8AC3E}">
        <p14:creationId xmlns:p14="http://schemas.microsoft.com/office/powerpoint/2010/main" val="307231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3703-9B5A-3DB7-D2E5-E600EA906075}"/>
              </a:ext>
            </a:extLst>
          </p:cNvPr>
          <p:cNvSpPr>
            <a:spLocks noGrp="1"/>
          </p:cNvSpPr>
          <p:nvPr>
            <p:ph type="title"/>
          </p:nvPr>
        </p:nvSpPr>
        <p:spPr/>
        <p:txBody>
          <a:bodyPr/>
          <a:lstStyle/>
          <a:p>
            <a:r>
              <a:rPr lang="en-US" dirty="0"/>
              <a:t>Prevention Framework</a:t>
            </a:r>
          </a:p>
        </p:txBody>
      </p:sp>
      <p:sp>
        <p:nvSpPr>
          <p:cNvPr id="3" name="Content Placeholder 2">
            <a:extLst>
              <a:ext uri="{FF2B5EF4-FFF2-40B4-BE49-F238E27FC236}">
                <a16:creationId xmlns:a16="http://schemas.microsoft.com/office/drawing/2014/main" id="{33E11346-24B7-BB2E-95BE-4AA3F6DF3537}"/>
              </a:ext>
            </a:extLst>
          </p:cNvPr>
          <p:cNvSpPr>
            <a:spLocks noGrp="1"/>
          </p:cNvSpPr>
          <p:nvPr>
            <p:ph idx="1"/>
          </p:nvPr>
        </p:nvSpPr>
        <p:spPr/>
        <p:txBody>
          <a:bodyPr/>
          <a:lstStyle/>
          <a:p>
            <a:r>
              <a:rPr lang="en-US" b="1" dirty="0"/>
              <a:t>Before hire</a:t>
            </a:r>
            <a:r>
              <a:rPr lang="en-US" dirty="0"/>
              <a:t> → POET ensures safe job placement.</a:t>
            </a:r>
          </a:p>
          <a:p>
            <a:r>
              <a:rPr lang="en-US" b="1" dirty="0"/>
              <a:t>During employment</a:t>
            </a:r>
            <a:r>
              <a:rPr lang="en-US" dirty="0"/>
              <a:t> → WAI tracks long-term work ability.</a:t>
            </a:r>
          </a:p>
          <a:p>
            <a:r>
              <a:rPr lang="en-US" b="1" dirty="0"/>
              <a:t>Mental health check-ins</a:t>
            </a:r>
            <a:r>
              <a:rPr lang="en-US" dirty="0"/>
              <a:t> → GAD-7 catches early stress/anxiety.</a:t>
            </a:r>
          </a:p>
          <a:p>
            <a:r>
              <a:rPr lang="en-US" b="1"/>
              <a:t>Resilience development</a:t>
            </a:r>
            <a:r>
              <a:rPr lang="en-US"/>
              <a:t> → BRS strengthens coping mechanisms.</a:t>
            </a:r>
          </a:p>
          <a:p>
            <a:endParaRPr lang="en-US" dirty="0"/>
          </a:p>
        </p:txBody>
      </p:sp>
    </p:spTree>
    <p:extLst>
      <p:ext uri="{BB962C8B-B14F-4D97-AF65-F5344CB8AC3E}">
        <p14:creationId xmlns:p14="http://schemas.microsoft.com/office/powerpoint/2010/main" val="33006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2C6874-3CC5-914C-E6FC-2C8F5F72FC62}"/>
              </a:ext>
            </a:extLst>
          </p:cNvPr>
          <p:cNvSpPr>
            <a:spLocks noGrp="1"/>
          </p:cNvSpPr>
          <p:nvPr>
            <p:ph type="title"/>
          </p:nvPr>
        </p:nvSpPr>
        <p:spPr>
          <a:xfrm>
            <a:off x="751263" y="170412"/>
            <a:ext cx="7634200" cy="1328730"/>
          </a:xfrm>
        </p:spPr>
        <p:txBody>
          <a:bodyPr vert="horz" lIns="91440" tIns="45720" rIns="91440" bIns="45720" rtlCol="0" anchor="b">
            <a:normAutofit/>
          </a:bodyPr>
          <a:lstStyle/>
          <a:p>
            <a:pPr defTabSz="914400">
              <a:lnSpc>
                <a:spcPct val="90000"/>
              </a:lnSpc>
            </a:pPr>
            <a:r>
              <a:rPr lang="en-US" sz="4500" kern="1200" dirty="0">
                <a:solidFill>
                  <a:schemeClr val="tx1"/>
                </a:solidFill>
                <a:latin typeface="+mj-lt"/>
                <a:ea typeface="+mj-ea"/>
                <a:cs typeface="+mj-cs"/>
              </a:rPr>
              <a:t>I am one of th</a:t>
            </a:r>
            <a:r>
              <a:rPr lang="en-US" sz="4500" dirty="0"/>
              <a:t>e lucky ones..</a:t>
            </a:r>
            <a:endParaRPr lang="en-US" sz="4500" kern="1200" dirty="0">
              <a:solidFill>
                <a:schemeClr val="tx1"/>
              </a:solidFill>
              <a:latin typeface="+mj-lt"/>
              <a:ea typeface="+mj-ea"/>
              <a:cs typeface="+mj-cs"/>
            </a:endParaRPr>
          </a:p>
        </p:txBody>
      </p:sp>
      <p:pic>
        <p:nvPicPr>
          <p:cNvPr id="5" name="Content Placeholder 4" descr="A person and kids posing for a picture&#10;&#10;AI-generated content may be incorrect.">
            <a:extLst>
              <a:ext uri="{FF2B5EF4-FFF2-40B4-BE49-F238E27FC236}">
                <a16:creationId xmlns:a16="http://schemas.microsoft.com/office/drawing/2014/main" id="{DFF8A4B6-1097-01CA-27FC-289248C24791}"/>
              </a:ext>
            </a:extLst>
          </p:cNvPr>
          <p:cNvPicPr>
            <a:picLocks noGrp="1" noChangeAspect="1"/>
          </p:cNvPicPr>
          <p:nvPr>
            <p:ph idx="1"/>
          </p:nvPr>
        </p:nvPicPr>
        <p:blipFill>
          <a:blip r:embed="rId2"/>
          <a:srcRect l="11543" r="4548" b="1"/>
          <a:stretch>
            <a:fillRect/>
          </a:stretch>
        </p:blipFill>
        <p:spPr>
          <a:xfrm>
            <a:off x="149055" y="2410448"/>
            <a:ext cx="4352493" cy="3890357"/>
          </a:xfrm>
          <a:prstGeom prst="rect">
            <a:avLst/>
          </a:prstGeom>
        </p:spPr>
      </p:pic>
      <p:pic>
        <p:nvPicPr>
          <p:cNvPr id="7" name="Picture 6" descr="A group of kids running on a beach&#10;&#10;AI-generated content may be incorrect.">
            <a:extLst>
              <a:ext uri="{FF2B5EF4-FFF2-40B4-BE49-F238E27FC236}">
                <a16:creationId xmlns:a16="http://schemas.microsoft.com/office/drawing/2014/main" id="{0D80E816-DEEA-7CAE-093E-B47D5F122A25}"/>
              </a:ext>
            </a:extLst>
          </p:cNvPr>
          <p:cNvPicPr>
            <a:picLocks noChangeAspect="1"/>
          </p:cNvPicPr>
          <p:nvPr/>
        </p:nvPicPr>
        <p:blipFill>
          <a:blip r:embed="rId3"/>
          <a:srcRect l="13998" r="2094" b="1"/>
          <a:stretch>
            <a:fillRect/>
          </a:stretch>
        </p:blipFill>
        <p:spPr>
          <a:xfrm>
            <a:off x="4642450" y="2410448"/>
            <a:ext cx="4352492" cy="3890357"/>
          </a:xfrm>
          <a:prstGeom prst="rect">
            <a:avLst/>
          </a:prstGeom>
        </p:spPr>
      </p:pic>
    </p:spTree>
    <p:extLst>
      <p:ext uri="{BB962C8B-B14F-4D97-AF65-F5344CB8AC3E}">
        <p14:creationId xmlns:p14="http://schemas.microsoft.com/office/powerpoint/2010/main" val="36613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r>
              <a:rPr lang="en-US" sz="4700" dirty="0"/>
              <a:t>Resiliency</a:t>
            </a:r>
            <a:br>
              <a:rPr lang="en-US" sz="4700" dirty="0"/>
            </a:br>
            <a:endParaRPr lang="en-US" sz="47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3756" y="2872899"/>
            <a:ext cx="3681350" cy="3659732"/>
          </a:xfrm>
        </p:spPr>
        <p:txBody>
          <a:bodyPr>
            <a:normAutofit/>
          </a:bodyPr>
          <a:lstStyle/>
          <a:p>
            <a:pPr marL="0" indent="0" algn="ctr">
              <a:lnSpc>
                <a:spcPct val="90000"/>
              </a:lnSpc>
              <a:buNone/>
              <a:defRPr sz="2000" i="1">
                <a:solidFill>
                  <a:srgbClr val="646464"/>
                </a:solidFill>
              </a:defRPr>
            </a:pPr>
            <a:r>
              <a:rPr lang="en-US" sz="1600" dirty="0"/>
              <a:t>“Life is amazing, and then it is awful. And then it is amazing again. And in between the amazing and awful, its ordinary and mundane and routine. Breathe in the amazing, hold on through the awful and relax and exhale during the ordinary. That’s just living, heart-breaking, soul-healing,  amazing, awful, ordinary life, and with all of this isn’t it breathtakingly beautiful?”</a:t>
            </a:r>
          </a:p>
          <a:p>
            <a:pPr marL="0" indent="0" algn="ctr">
              <a:lnSpc>
                <a:spcPct val="90000"/>
              </a:lnSpc>
              <a:buNone/>
              <a:defRPr sz="2000" i="1">
                <a:solidFill>
                  <a:srgbClr val="646464"/>
                </a:solidFill>
              </a:defRPr>
            </a:pPr>
            <a:endParaRPr lang="en-US" sz="1600" dirty="0"/>
          </a:p>
          <a:p>
            <a:pPr marL="0" indent="0" algn="ctr">
              <a:lnSpc>
                <a:spcPct val="90000"/>
              </a:lnSpc>
              <a:buNone/>
              <a:defRPr sz="2000" i="1">
                <a:solidFill>
                  <a:srgbClr val="646464"/>
                </a:solidFill>
              </a:defRPr>
            </a:pPr>
            <a:r>
              <a:rPr lang="en-US" sz="1600" dirty="0"/>
              <a:t> -L.R. Knost</a:t>
            </a:r>
          </a:p>
        </p:txBody>
      </p:sp>
      <p:pic>
        <p:nvPicPr>
          <p:cNvPr id="5" name="Picture 4" descr="A group of people posing for a photo&#10;&#10;AI-generated content may be incorrect.">
            <a:extLst>
              <a:ext uri="{FF2B5EF4-FFF2-40B4-BE49-F238E27FC236}">
                <a16:creationId xmlns:a16="http://schemas.microsoft.com/office/drawing/2014/main" id="{095B3775-EC9E-B084-7E4C-C4AE52205658}"/>
              </a:ext>
            </a:extLst>
          </p:cNvPr>
          <p:cNvPicPr>
            <a:picLocks noChangeAspect="1"/>
          </p:cNvPicPr>
          <p:nvPr/>
        </p:nvPicPr>
        <p:blipFill>
          <a:blip r:embed="rId2"/>
          <a:srcRect t="302"/>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97C305C-0E98-44D5-A930-21F23CC52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pushing two twin babies on a beach&#10;&#10;AI-generated content may be incorrect.">
            <a:extLst>
              <a:ext uri="{FF2B5EF4-FFF2-40B4-BE49-F238E27FC236}">
                <a16:creationId xmlns:a16="http://schemas.microsoft.com/office/drawing/2014/main" id="{BC583784-92C3-DBFA-7B91-E7551168EBF5}"/>
              </a:ext>
            </a:extLst>
          </p:cNvPr>
          <p:cNvPicPr>
            <a:picLocks noChangeAspect="1"/>
          </p:cNvPicPr>
          <p:nvPr/>
        </p:nvPicPr>
        <p:blipFill>
          <a:blip r:embed="rId2"/>
          <a:srcRect l="4055" r="7056"/>
          <a:stretch>
            <a:fillRect/>
          </a:stretch>
        </p:blipFill>
        <p:spPr>
          <a:xfrm>
            <a:off x="20" y="10"/>
            <a:ext cx="4571980" cy="6857990"/>
          </a:xfrm>
          <a:prstGeom prst="rect">
            <a:avLst/>
          </a:prstGeom>
        </p:spPr>
      </p:pic>
      <p:pic>
        <p:nvPicPr>
          <p:cNvPr id="10" name="Picture 9" descr="A person and child playing in the water&#10;&#10;AI-generated content may be incorrect.">
            <a:extLst>
              <a:ext uri="{FF2B5EF4-FFF2-40B4-BE49-F238E27FC236}">
                <a16:creationId xmlns:a16="http://schemas.microsoft.com/office/drawing/2014/main" id="{60A82A39-BC82-DEB7-548D-46C583D6B7F7}"/>
              </a:ext>
            </a:extLst>
          </p:cNvPr>
          <p:cNvPicPr>
            <a:picLocks noChangeAspect="1"/>
          </p:cNvPicPr>
          <p:nvPr/>
        </p:nvPicPr>
        <p:blipFill>
          <a:blip r:embed="rId3"/>
          <a:srcRect l="26627" r="23539" b="-2"/>
          <a:stretch>
            <a:fillRect/>
          </a:stretch>
        </p:blipFill>
        <p:spPr>
          <a:xfrm>
            <a:off x="4572000" y="1"/>
            <a:ext cx="4572000" cy="6858000"/>
          </a:xfrm>
          <a:prstGeom prst="rect">
            <a:avLst/>
          </a:prstGeom>
        </p:spPr>
      </p:pic>
      <p:sp>
        <p:nvSpPr>
          <p:cNvPr id="26" name="Rectangle 2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4638503"/>
            <a:ext cx="6288577"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77340" y="4727173"/>
            <a:ext cx="5989320" cy="868823"/>
          </a:xfrm>
        </p:spPr>
        <p:txBody>
          <a:bodyPr vert="horz" lIns="91440" tIns="45720" rIns="91440" bIns="45720" rtlCol="0" anchor="ctr">
            <a:normAutofit/>
          </a:bodyPr>
          <a:lstStyle/>
          <a:p>
            <a:pPr defTabSz="914400">
              <a:lnSpc>
                <a:spcPct val="90000"/>
              </a:lnSpc>
            </a:pPr>
            <a:r>
              <a:rPr lang="en-US" sz="3000" kern="1200">
                <a:solidFill>
                  <a:schemeClr val="tx1"/>
                </a:solidFill>
                <a:latin typeface="+mj-lt"/>
                <a:ea typeface="+mj-ea"/>
                <a:cs typeface="+mj-cs"/>
              </a:rPr>
              <a:t>My Story of Overcoming Adversity..</a:t>
            </a:r>
          </a:p>
        </p:txBody>
      </p:sp>
      <p:sp>
        <p:nvSpPr>
          <p:cNvPr id="28" name="Rectangle: Rounded Corners 2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562823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Content Placeholder 2"/>
          <p:cNvSpPr>
            <a:spLocks noGrp="1"/>
          </p:cNvSpPr>
          <p:nvPr>
            <p:ph idx="1"/>
          </p:nvPr>
        </p:nvSpPr>
        <p:spPr>
          <a:xfrm>
            <a:off x="1961803" y="5680637"/>
            <a:ext cx="5220393" cy="598516"/>
          </a:xfrm>
        </p:spPr>
        <p:txBody>
          <a:bodyPr vert="horz" lIns="91440" tIns="45720" rIns="91440" bIns="45720" rtlCol="0" anchor="ctr">
            <a:normAutofit/>
          </a:bodyPr>
          <a:lstStyle/>
          <a:p>
            <a:pPr marL="0" indent="0" algn="ctr" defTabSz="914400">
              <a:lnSpc>
                <a:spcPct val="90000"/>
              </a:lnSpc>
              <a:spcBef>
                <a:spcPts val="1000"/>
              </a:spcBef>
              <a:buNone/>
              <a:defRPr sz="2000" i="1">
                <a:solidFill>
                  <a:srgbClr val="646464"/>
                </a:solidFill>
              </a:defRPr>
            </a:pPr>
            <a:r>
              <a:rPr lang="en-US" sz="1700" i="1" kern="1200">
                <a:solidFill>
                  <a:schemeClr val="bg1"/>
                </a:solidFill>
                <a:latin typeface="+mn-lt"/>
                <a:ea typeface="+mn-ea"/>
                <a:cs typeface="+mn-cs"/>
              </a:rPr>
              <a:t>Rising Above, Stronger Than Before.</a:t>
            </a:r>
            <a:endParaRPr lang="en-US" sz="1700" kern="1200">
              <a:solidFill>
                <a:schemeClr val="bg1"/>
              </a:solidFill>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C6B9794-1DB5-17BF-52EF-6DA014FE9B17}"/>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algn="l" defTabSz="914400">
              <a:lnSpc>
                <a:spcPct val="90000"/>
              </a:lnSpc>
            </a:pPr>
            <a:r>
              <a:rPr lang="en-US" sz="3000" kern="1200">
                <a:solidFill>
                  <a:srgbClr val="FFFFFF"/>
                </a:solidFill>
                <a:latin typeface="+mj-lt"/>
                <a:ea typeface="+mj-ea"/>
                <a:cs typeface="+mj-cs"/>
              </a:rPr>
              <a:t>Suspended between fear and hope, not knowing which would claim me</a:t>
            </a:r>
          </a:p>
        </p:txBody>
      </p:sp>
      <p:pic>
        <p:nvPicPr>
          <p:cNvPr id="4" name="Content Placeholder 3" descr="A person and two children in a hospital bed&#10;&#10;AI-generated content may be incorrect.">
            <a:extLst>
              <a:ext uri="{FF2B5EF4-FFF2-40B4-BE49-F238E27FC236}">
                <a16:creationId xmlns:a16="http://schemas.microsoft.com/office/drawing/2014/main" id="{3FB331C8-82DB-651F-3089-F4A779D13239}"/>
              </a:ext>
            </a:extLst>
          </p:cNvPr>
          <p:cNvPicPr>
            <a:picLocks noGrp="1" noChangeAspect="1"/>
          </p:cNvPicPr>
          <p:nvPr>
            <p:ph idx="1"/>
          </p:nvPr>
        </p:nvPicPr>
        <p:blipFill>
          <a:blip r:embed="rId2"/>
          <a:srcRect l="333" r="-2" b="-2"/>
          <a:stretch>
            <a:fillRect/>
          </a:stretch>
        </p:blipFill>
        <p:spPr>
          <a:xfrm>
            <a:off x="3028952" y="743331"/>
            <a:ext cx="5985837" cy="4556413"/>
          </a:xfrm>
          <a:prstGeom prst="rect">
            <a:avLst/>
          </a:prstGeom>
        </p:spPr>
      </p:pic>
    </p:spTree>
    <p:extLst>
      <p:ext uri="{BB962C8B-B14F-4D97-AF65-F5344CB8AC3E}">
        <p14:creationId xmlns:p14="http://schemas.microsoft.com/office/powerpoint/2010/main" val="240562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6987" y="399194"/>
            <a:ext cx="4084925" cy="1655236"/>
          </a:xfrm>
        </p:spPr>
        <p:txBody>
          <a:bodyPr>
            <a:normAutofit/>
          </a:bodyPr>
          <a:lstStyle/>
          <a:p>
            <a:r>
              <a:rPr lang="en-US" sz="3200" dirty="0">
                <a:solidFill>
                  <a:schemeClr val="tx2"/>
                </a:solidFill>
              </a:rPr>
              <a:t>The Fear of the Unknown</a:t>
            </a:r>
          </a:p>
        </p:txBody>
      </p:sp>
      <p:pic>
        <p:nvPicPr>
          <p:cNvPr id="76" name="Graphic 75" descr="Crying Face with No Fill">
            <a:extLst>
              <a:ext uri="{FF2B5EF4-FFF2-40B4-BE49-F238E27FC236}">
                <a16:creationId xmlns:a16="http://schemas.microsoft.com/office/drawing/2014/main" id="{893E989D-4523-C6AC-CE59-B5EA541AF5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534" y="2230670"/>
            <a:ext cx="2746373" cy="2746373"/>
          </a:xfrm>
          <a:prstGeom prst="rect">
            <a:avLst/>
          </a:prstGeom>
        </p:spPr>
      </p:pic>
      <p:sp>
        <p:nvSpPr>
          <p:cNvPr id="3" name="Content Placeholder 2"/>
          <p:cNvSpPr>
            <a:spLocks noGrp="1"/>
          </p:cNvSpPr>
          <p:nvPr>
            <p:ph idx="1"/>
          </p:nvPr>
        </p:nvSpPr>
        <p:spPr>
          <a:xfrm>
            <a:off x="4567930" y="2054431"/>
            <a:ext cx="4446454" cy="4512623"/>
          </a:xfrm>
        </p:spPr>
        <p:txBody>
          <a:bodyPr anchor="ctr">
            <a:normAutofit/>
          </a:bodyPr>
          <a:lstStyle/>
          <a:p>
            <a:pPr marL="0" indent="0">
              <a:lnSpc>
                <a:spcPct val="90000"/>
              </a:lnSpc>
              <a:buNone/>
            </a:pPr>
            <a:r>
              <a:rPr lang="en-US" sz="1400" b="1" dirty="0">
                <a:solidFill>
                  <a:schemeClr val="tx2"/>
                </a:solidFill>
              </a:rPr>
              <a:t>Loss of Control</a:t>
            </a:r>
          </a:p>
          <a:p>
            <a:pPr marL="0" indent="0">
              <a:lnSpc>
                <a:spcPct val="90000"/>
              </a:lnSpc>
              <a:buNone/>
            </a:pPr>
            <a:r>
              <a:rPr lang="en-US" sz="1400" i="1" dirty="0">
                <a:solidFill>
                  <a:schemeClr val="tx2"/>
                </a:solidFill>
              </a:rPr>
              <a:t>Will I recover? Will I work again? How will I support my family?</a:t>
            </a:r>
          </a:p>
          <a:p>
            <a:pPr marL="0" indent="0">
              <a:lnSpc>
                <a:spcPct val="90000"/>
              </a:lnSpc>
              <a:buNone/>
            </a:pPr>
            <a:endParaRPr lang="en-US" sz="1400" dirty="0">
              <a:solidFill>
                <a:schemeClr val="tx2"/>
              </a:solidFill>
            </a:endParaRPr>
          </a:p>
          <a:p>
            <a:pPr marL="0" indent="0">
              <a:lnSpc>
                <a:spcPct val="90000"/>
              </a:lnSpc>
              <a:buNone/>
            </a:pPr>
            <a:r>
              <a:rPr lang="en-US" sz="1400" b="1" dirty="0">
                <a:solidFill>
                  <a:schemeClr val="tx2"/>
                </a:solidFill>
              </a:rPr>
              <a:t>Emotional Spiral</a:t>
            </a:r>
            <a:endParaRPr lang="en-US" sz="1400" dirty="0">
              <a:solidFill>
                <a:schemeClr val="tx2"/>
              </a:solidFill>
            </a:endParaRPr>
          </a:p>
          <a:p>
            <a:pPr marL="0" indent="0">
              <a:lnSpc>
                <a:spcPct val="90000"/>
              </a:lnSpc>
              <a:buNone/>
            </a:pPr>
            <a:r>
              <a:rPr lang="en-US" sz="1400" i="1" dirty="0">
                <a:solidFill>
                  <a:schemeClr val="tx2"/>
                </a:solidFill>
              </a:rPr>
              <a:t>Not knowing is sometimes scarier than the pain itself.</a:t>
            </a:r>
            <a:endParaRPr lang="en-US" sz="1400" dirty="0">
              <a:solidFill>
                <a:schemeClr val="tx2"/>
              </a:solidFill>
            </a:endParaRPr>
          </a:p>
          <a:p>
            <a:pPr marL="0" indent="0">
              <a:lnSpc>
                <a:spcPct val="90000"/>
              </a:lnSpc>
              <a:buNone/>
            </a:pPr>
            <a:br>
              <a:rPr lang="en-US" sz="1400" dirty="0">
                <a:solidFill>
                  <a:schemeClr val="tx2"/>
                </a:solidFill>
              </a:rPr>
            </a:br>
            <a:endParaRPr lang="en-US" sz="1400" dirty="0">
              <a:solidFill>
                <a:schemeClr val="tx2"/>
              </a:solidFill>
            </a:endParaRPr>
          </a:p>
          <a:p>
            <a:pPr marL="0" indent="0">
              <a:lnSpc>
                <a:spcPct val="90000"/>
              </a:lnSpc>
              <a:buNone/>
            </a:pPr>
            <a:r>
              <a:rPr lang="en-US" sz="1400" b="1" dirty="0">
                <a:solidFill>
                  <a:schemeClr val="tx2"/>
                </a:solidFill>
              </a:rPr>
              <a:t>Medical Consequences of Fear</a:t>
            </a:r>
          </a:p>
          <a:p>
            <a:pPr marL="0" indent="0">
              <a:lnSpc>
                <a:spcPct val="90000"/>
              </a:lnSpc>
              <a:buNone/>
            </a:pPr>
            <a:r>
              <a:rPr lang="en-US" sz="1400" i="1" dirty="0">
                <a:solidFill>
                  <a:schemeClr val="tx2"/>
                </a:solidFill>
              </a:rPr>
              <a:t>Fear of the unknown becomes a medical barrier in itself.</a:t>
            </a:r>
          </a:p>
          <a:p>
            <a:pPr marL="0" indent="0">
              <a:lnSpc>
                <a:spcPct val="90000"/>
              </a:lnSpc>
              <a:buNone/>
            </a:pPr>
            <a:br>
              <a:rPr lang="en-US" sz="1400" dirty="0">
                <a:solidFill>
                  <a:schemeClr val="tx2"/>
                </a:solidFill>
              </a:rPr>
            </a:br>
            <a:endParaRPr lang="en-US" sz="1400" dirty="0">
              <a:solidFill>
                <a:schemeClr val="tx2"/>
              </a:solidFill>
            </a:endParaRPr>
          </a:p>
          <a:p>
            <a:pPr marL="0" indent="0">
              <a:lnSpc>
                <a:spcPct val="90000"/>
              </a:lnSpc>
              <a:buNone/>
            </a:pPr>
            <a:r>
              <a:rPr lang="en-US" sz="1400" b="1" dirty="0">
                <a:solidFill>
                  <a:schemeClr val="tx2"/>
                </a:solidFill>
              </a:rPr>
              <a:t> Financial &amp; Family Impact</a:t>
            </a:r>
          </a:p>
          <a:p>
            <a:pPr marL="0" indent="0">
              <a:lnSpc>
                <a:spcPct val="90000"/>
              </a:lnSpc>
              <a:buNone/>
            </a:pPr>
            <a:r>
              <a:rPr lang="en-US" sz="1400" i="1" dirty="0">
                <a:solidFill>
                  <a:schemeClr val="tx2"/>
                </a:solidFill>
              </a:rPr>
              <a:t>“Can I provide for my kids? Will I lose my job? Will my coworkers see me as weak?”</a:t>
            </a:r>
            <a:r>
              <a:rPr lang="en-US" sz="1400" dirty="0">
                <a:solidFill>
                  <a:schemeClr val="tx2"/>
                </a:solidFill>
              </a:rPr>
              <a:t> compound suffering.</a:t>
            </a:r>
          </a:p>
          <a:p>
            <a:pPr marL="0" indent="0">
              <a:lnSpc>
                <a:spcPct val="90000"/>
              </a:lnSpc>
              <a:buNone/>
            </a:pPr>
            <a:br>
              <a:rPr lang="en-US" sz="1200" dirty="0">
                <a:solidFill>
                  <a:schemeClr val="tx2"/>
                </a:solidFill>
              </a:rPr>
            </a:br>
            <a:endParaRPr lang="en-US" sz="1200" dirty="0">
              <a:solidFill>
                <a:schemeClr val="tx2"/>
              </a:solidFill>
            </a:endParaRPr>
          </a:p>
        </p:txBody>
      </p:sp>
      <p:grpSp>
        <p:nvGrpSpPr>
          <p:cNvPr id="83" name="Group 8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84" name="Freeform: Shape 8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r>
              <a:rPr lang="en-US" sz="3200" dirty="0"/>
              <a:t>While the system delays, the suffering doesn’t…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228F689-E648-51CC-E9AC-20FD3CC68909}"/>
              </a:ext>
            </a:extLst>
          </p:cNvPr>
          <p:cNvSpPr>
            <a:spLocks noGrp="1"/>
          </p:cNvSpPr>
          <p:nvPr>
            <p:ph idx="1"/>
          </p:nvPr>
        </p:nvSpPr>
        <p:spPr>
          <a:xfrm>
            <a:off x="480060" y="2872899"/>
            <a:ext cx="3182691" cy="3320668"/>
          </a:xfrm>
        </p:spPr>
        <p:txBody>
          <a:bodyPr>
            <a:normAutofit fontScale="92500" lnSpcReduction="10000"/>
          </a:bodyPr>
          <a:lstStyle/>
          <a:p>
            <a:r>
              <a:rPr lang="en-US" sz="2000" dirty="0"/>
              <a:t>Delays don’t pause their suffering — they often </a:t>
            </a:r>
            <a:r>
              <a:rPr lang="en-US" sz="2000" b="1" dirty="0"/>
              <a:t>compound it</a:t>
            </a:r>
            <a:r>
              <a:rPr lang="en-US" sz="2000" dirty="0"/>
              <a:t> with secondary injuries, mental health struggles, and loss of hope.</a:t>
            </a:r>
          </a:p>
          <a:p>
            <a:r>
              <a:rPr lang="en-US" sz="2000" i="1" dirty="0"/>
              <a:t>“Behind every claim number is a human being who is hurting — and their suffering does not wait for the paperwork to catch up.”</a:t>
            </a:r>
            <a:endParaRPr lang="en-US" sz="2000" dirty="0"/>
          </a:p>
          <a:p>
            <a:endParaRPr lang="en-US" sz="1900" dirty="0"/>
          </a:p>
        </p:txBody>
      </p:sp>
      <p:pic>
        <p:nvPicPr>
          <p:cNvPr id="5" name="Content Placeholder 4" descr="A person standing in a river&#10;&#10;AI-generated content may be incorrect.">
            <a:extLst>
              <a:ext uri="{FF2B5EF4-FFF2-40B4-BE49-F238E27FC236}">
                <a16:creationId xmlns:a16="http://schemas.microsoft.com/office/drawing/2014/main" id="{268A14E6-7628-FCD5-C2E5-6AE714009D1D}"/>
              </a:ext>
            </a:extLst>
          </p:cNvPr>
          <p:cNvPicPr>
            <a:picLocks noChangeAspect="1"/>
          </p:cNvPicPr>
          <p:nvPr/>
        </p:nvPicPr>
        <p:blipFill>
          <a:blip r:embed="rId2"/>
          <a:srcRect b="303"/>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0BCE0-F2AA-53B1-1CFA-3AD3AF7B2E5F}"/>
              </a:ext>
            </a:extLst>
          </p:cNvPr>
          <p:cNvSpPr>
            <a:spLocks noGrp="1"/>
          </p:cNvSpPr>
          <p:nvPr>
            <p:ph type="title"/>
          </p:nvPr>
        </p:nvSpPr>
        <p:spPr>
          <a:xfrm>
            <a:off x="515125" y="1153572"/>
            <a:ext cx="2400300" cy="4461163"/>
          </a:xfrm>
        </p:spPr>
        <p:txBody>
          <a:bodyPr>
            <a:normAutofit/>
          </a:bodyPr>
          <a:lstStyle/>
          <a:p>
            <a:r>
              <a:rPr lang="en-US">
                <a:solidFill>
                  <a:srgbClr val="FFFFFF"/>
                </a:solidFill>
              </a:rPr>
              <a:t>System Delays Multiply Fear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4E6EBCA-3D61-0310-281E-8870CC7FB521}"/>
              </a:ext>
            </a:extLst>
          </p:cNvPr>
          <p:cNvSpPr>
            <a:spLocks noGrp="1"/>
          </p:cNvSpPr>
          <p:nvPr>
            <p:ph idx="1"/>
          </p:nvPr>
        </p:nvSpPr>
        <p:spPr>
          <a:xfrm>
            <a:off x="3335481" y="591344"/>
            <a:ext cx="5179868" cy="5585619"/>
          </a:xfrm>
        </p:spPr>
        <p:txBody>
          <a:bodyPr anchor="ctr">
            <a:normAutofit/>
          </a:bodyPr>
          <a:lstStyle/>
          <a:p>
            <a:pPr marL="0" indent="0">
              <a:buNone/>
            </a:pPr>
            <a:r>
              <a:rPr lang="en-US" dirty="0"/>
              <a:t>Every unanswered call, every unapproved referral, every denied treatment feeds uncertainty.</a:t>
            </a:r>
            <a:endParaRPr lang="en-US"/>
          </a:p>
          <a:p>
            <a:pPr marL="0" indent="0">
              <a:buNone/>
            </a:pPr>
            <a:endParaRPr lang="en-US"/>
          </a:p>
          <a:p>
            <a:pPr marL="0" indent="0">
              <a:buNone/>
            </a:pPr>
            <a:r>
              <a:rPr lang="en-US" dirty="0"/>
              <a:t>Workers begin to catastrophize: “Maybe they think I’m faking. Maybe I’ll never get better.”</a:t>
            </a:r>
            <a:endParaRPr lang="en-US"/>
          </a:p>
          <a:p>
            <a:endParaRPr lang="en-US" dirty="0"/>
          </a:p>
        </p:txBody>
      </p:sp>
    </p:spTree>
    <p:extLst>
      <p:ext uri="{BB962C8B-B14F-4D97-AF65-F5344CB8AC3E}">
        <p14:creationId xmlns:p14="http://schemas.microsoft.com/office/powerpoint/2010/main" val="97241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alking on a wheel&#10;&#10;AI-generated content may be incorrect.">
            <a:extLst>
              <a:ext uri="{FF2B5EF4-FFF2-40B4-BE49-F238E27FC236}">
                <a16:creationId xmlns:a16="http://schemas.microsoft.com/office/drawing/2014/main" id="{FE153A72-DFD3-11AC-B7F6-243B1AB6F78D}"/>
              </a:ext>
            </a:extLst>
          </p:cNvPr>
          <p:cNvPicPr>
            <a:picLocks noChangeAspect="1"/>
          </p:cNvPicPr>
          <p:nvPr/>
        </p:nvPicPr>
        <p:blipFill>
          <a:blip r:embed="rId2"/>
          <a:srcRect l="14565" r="14847" b="-1"/>
          <a:stretch>
            <a:fillRect/>
          </a:stretch>
        </p:blipFill>
        <p:spPr>
          <a:xfrm>
            <a:off x="20" y="10"/>
            <a:ext cx="725221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A1FB83-D921-EF1D-638C-4FA063DA09E8}"/>
              </a:ext>
            </a:extLst>
          </p:cNvPr>
          <p:cNvSpPr>
            <a:spLocks noGrp="1"/>
          </p:cNvSpPr>
          <p:nvPr>
            <p:ph type="title"/>
          </p:nvPr>
        </p:nvSpPr>
        <p:spPr>
          <a:xfrm>
            <a:off x="5648707" y="365125"/>
            <a:ext cx="2866642" cy="1899912"/>
          </a:xfrm>
        </p:spPr>
        <p:txBody>
          <a:bodyPr>
            <a:normAutofit/>
          </a:bodyPr>
          <a:lstStyle/>
          <a:p>
            <a:r>
              <a:rPr lang="en-US" sz="3500"/>
              <a:t>The vicious circle</a:t>
            </a:r>
          </a:p>
        </p:txBody>
      </p:sp>
      <p:sp>
        <p:nvSpPr>
          <p:cNvPr id="3" name="Content Placeholder 2">
            <a:extLst>
              <a:ext uri="{FF2B5EF4-FFF2-40B4-BE49-F238E27FC236}">
                <a16:creationId xmlns:a16="http://schemas.microsoft.com/office/drawing/2014/main" id="{081B11CE-D966-7645-997C-CCFE62E4EFBC}"/>
              </a:ext>
            </a:extLst>
          </p:cNvPr>
          <p:cNvSpPr>
            <a:spLocks noGrp="1"/>
          </p:cNvSpPr>
          <p:nvPr>
            <p:ph idx="1"/>
          </p:nvPr>
        </p:nvSpPr>
        <p:spPr>
          <a:xfrm>
            <a:off x="5648707" y="2434201"/>
            <a:ext cx="2866642" cy="3742762"/>
          </a:xfrm>
        </p:spPr>
        <p:txBody>
          <a:bodyPr>
            <a:normAutofit/>
          </a:bodyPr>
          <a:lstStyle/>
          <a:p>
            <a:r>
              <a:rPr lang="en-US" sz="1700" dirty="0"/>
              <a:t>Fear turns into mistrust, and mistrust drives conflict, litigation, and disengagement.</a:t>
            </a:r>
          </a:p>
          <a:p>
            <a:endParaRPr lang="en-US" sz="1700" dirty="0"/>
          </a:p>
        </p:txBody>
      </p:sp>
    </p:spTree>
    <p:extLst>
      <p:ext uri="{BB962C8B-B14F-4D97-AF65-F5344CB8AC3E}">
        <p14:creationId xmlns:p14="http://schemas.microsoft.com/office/powerpoint/2010/main" val="427684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Disco lights">
            <a:extLst>
              <a:ext uri="{FF2B5EF4-FFF2-40B4-BE49-F238E27FC236}">
                <a16:creationId xmlns:a16="http://schemas.microsoft.com/office/drawing/2014/main" id="{5CEC4026-21B9-7859-E508-B0C07962D0C5}"/>
              </a:ext>
            </a:extLst>
          </p:cNvPr>
          <p:cNvPicPr>
            <a:picLocks noChangeAspect="1"/>
          </p:cNvPicPr>
          <p:nvPr/>
        </p:nvPicPr>
        <p:blipFill>
          <a:blip r:embed="rId2">
            <a:duotone>
              <a:schemeClr val="accent1">
                <a:shade val="45000"/>
                <a:satMod val="135000"/>
              </a:schemeClr>
              <a:prstClr val="white"/>
            </a:duotone>
            <a:alphaModFix amt="26000"/>
          </a:blip>
          <a:srcRect r="11334"/>
          <a:stretch>
            <a:fillRect/>
          </a:stretch>
        </p:blipFill>
        <p:spPr>
          <a:xfrm>
            <a:off x="20" y="10"/>
            <a:ext cx="9143980" cy="6857989"/>
          </a:xfrm>
          <a:prstGeom prst="rect">
            <a:avLst/>
          </a:prstGeom>
        </p:spPr>
      </p:pic>
      <p:sp>
        <p:nvSpPr>
          <p:cNvPr id="2" name="Title 1"/>
          <p:cNvSpPr>
            <a:spLocks noGrp="1"/>
          </p:cNvSpPr>
          <p:nvPr>
            <p:ph type="title"/>
          </p:nvPr>
        </p:nvSpPr>
        <p:spPr>
          <a:xfrm>
            <a:off x="628650" y="698643"/>
            <a:ext cx="3932545" cy="5189746"/>
          </a:xfrm>
        </p:spPr>
        <p:txBody>
          <a:bodyPr anchor="t">
            <a:normAutofit/>
          </a:bodyPr>
          <a:lstStyle/>
          <a:p>
            <a:r>
              <a:rPr lang="en-US" sz="7000">
                <a:solidFill>
                  <a:srgbClr val="FFFFFF"/>
                </a:solidFill>
              </a:rPr>
              <a:t>How can we break this cycle? </a:t>
            </a:r>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16"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4461" y="740316"/>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3546" y="969611"/>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2806" y="1484755"/>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B9BDCEE-23CA-AA77-2944-AF34E16ABDB5}"/>
              </a:ext>
            </a:extLst>
          </p:cNvPr>
          <p:cNvGraphicFramePr>
            <a:graphicFrameLocks noGrp="1"/>
          </p:cNvGraphicFramePr>
          <p:nvPr>
            <p:ph idx="1"/>
            <p:extLst>
              <p:ext uri="{D42A27DB-BD31-4B8C-83A1-F6EECF244321}">
                <p14:modId xmlns:p14="http://schemas.microsoft.com/office/powerpoint/2010/main" val="2936271341"/>
              </p:ext>
            </p:extLst>
          </p:nvPr>
        </p:nvGraphicFramePr>
        <p:xfrm>
          <a:off x="5421781" y="698643"/>
          <a:ext cx="3093569" cy="5301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F6BAD3-A0FD-054A-F4A6-5DE4F6A4D95F}"/>
              </a:ext>
            </a:extLst>
          </p:cNvPr>
          <p:cNvSpPr>
            <a:spLocks noGrp="1"/>
          </p:cNvSpPr>
          <p:nvPr>
            <p:ph type="title"/>
          </p:nvPr>
        </p:nvSpPr>
        <p:spPr>
          <a:xfrm>
            <a:off x="628650" y="1195697"/>
            <a:ext cx="2400300" cy="4238118"/>
          </a:xfrm>
        </p:spPr>
        <p:txBody>
          <a:bodyPr>
            <a:normAutofit/>
          </a:bodyPr>
          <a:lstStyle/>
          <a:p>
            <a:r>
              <a:rPr lang="en-US">
                <a:solidFill>
                  <a:schemeClr val="bg1"/>
                </a:solidFill>
              </a:rPr>
              <a:t>Holistic Care Beyond the Injury</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54882A9D-59A5-FE94-ADB0-A2943B0A27E2}"/>
              </a:ext>
            </a:extLst>
          </p:cNvPr>
          <p:cNvGraphicFramePr>
            <a:graphicFrameLocks noGrp="1"/>
          </p:cNvGraphicFramePr>
          <p:nvPr>
            <p:ph idx="1"/>
            <p:extLst>
              <p:ext uri="{D42A27DB-BD31-4B8C-83A1-F6EECF244321}">
                <p14:modId xmlns:p14="http://schemas.microsoft.com/office/powerpoint/2010/main" val="4275555604"/>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6920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7101</TotalTime>
  <Words>753</Words>
  <Application>Microsoft Macintosh PowerPoint</Application>
  <PresentationFormat>On-screen Show (4:3)</PresentationFormat>
  <Paragraphs>72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Calibri</vt:lpstr>
      <vt:lpstr>Office Theme</vt:lpstr>
      <vt:lpstr>Overcoming Adversity: Lessons in Resiliency and the Cost of Delayed Care</vt:lpstr>
      <vt:lpstr>My Story of Overcoming Adversity..</vt:lpstr>
      <vt:lpstr>Suspended between fear and hope, not knowing which would claim me</vt:lpstr>
      <vt:lpstr>The Fear of the Unknown</vt:lpstr>
      <vt:lpstr>While the system delays, the suffering doesn’t…</vt:lpstr>
      <vt:lpstr>System Delays Multiply Fear</vt:lpstr>
      <vt:lpstr>The vicious circle</vt:lpstr>
      <vt:lpstr>How can we break this cycle? </vt:lpstr>
      <vt:lpstr>Holistic Care Beyond the Injury</vt:lpstr>
      <vt:lpstr>Improved Communication and Transparency</vt:lpstr>
      <vt:lpstr>Empowerment and Return-To-Work Support</vt:lpstr>
      <vt:lpstr>Interactive Reflection</vt:lpstr>
      <vt:lpstr>Early Treatment Intervention</vt:lpstr>
      <vt:lpstr>Prevention Shifts Culture from Reactive to Proactive</vt:lpstr>
      <vt:lpstr>Prevention Builds a Healthier, More Resilient Workforce </vt:lpstr>
      <vt:lpstr>Prevention Framework</vt:lpstr>
      <vt:lpstr>I am one of the lucky ones..</vt:lpstr>
      <vt:lpstr>Resiliency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Lisa Fitzpatrick</cp:lastModifiedBy>
  <cp:revision>4</cp:revision>
  <dcterms:created xsi:type="dcterms:W3CDTF">2013-01-27T09:14:16Z</dcterms:created>
  <dcterms:modified xsi:type="dcterms:W3CDTF">2025-09-01T01:10:07Z</dcterms:modified>
  <cp:category/>
</cp:coreProperties>
</file>