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7" r:id="rId2"/>
    <p:sldId id="1144" r:id="rId3"/>
    <p:sldId id="1145" r:id="rId4"/>
    <p:sldId id="407" r:id="rId5"/>
    <p:sldId id="273" r:id="rId6"/>
    <p:sldId id="1143" r:id="rId7"/>
    <p:sldId id="328" r:id="rId8"/>
    <p:sldId id="327" r:id="rId9"/>
    <p:sldId id="282" r:id="rId10"/>
    <p:sldId id="307" r:id="rId11"/>
    <p:sldId id="256" r:id="rId12"/>
    <p:sldId id="1111" r:id="rId13"/>
    <p:sldId id="333" r:id="rId14"/>
    <p:sldId id="1142" r:id="rId15"/>
    <p:sldId id="1114" r:id="rId16"/>
    <p:sldId id="1141" r:id="rId17"/>
    <p:sldId id="276" r:id="rId18"/>
    <p:sldId id="277" r:id="rId19"/>
    <p:sldId id="337" r:id="rId20"/>
    <p:sldId id="399" r:id="rId21"/>
    <p:sldId id="267" r:id="rId22"/>
    <p:sldId id="266" r:id="rId23"/>
    <p:sldId id="404" r:id="rId24"/>
    <p:sldId id="1092" r:id="rId25"/>
    <p:sldId id="1096" r:id="rId26"/>
    <p:sldId id="982" r:id="rId27"/>
    <p:sldId id="1097" r:id="rId28"/>
    <p:sldId id="1124" r:id="rId29"/>
    <p:sldId id="1103" r:id="rId30"/>
    <p:sldId id="1125" r:id="rId31"/>
    <p:sldId id="1126" r:id="rId32"/>
    <p:sldId id="1075" r:id="rId33"/>
    <p:sldId id="1138" r:id="rId34"/>
    <p:sldId id="258" r:id="rId35"/>
    <p:sldId id="297" r:id="rId36"/>
    <p:sldId id="1139" r:id="rId37"/>
    <p:sldId id="339" r:id="rId38"/>
    <p:sldId id="334" r:id="rId39"/>
    <p:sldId id="345" r:id="rId40"/>
    <p:sldId id="1140"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55"/>
    <p:restoredTop sz="96327"/>
  </p:normalViewPr>
  <p:slideViewPr>
    <p:cSldViewPr snapToGrid="0">
      <p:cViewPr varScale="1">
        <p:scale>
          <a:sx n="128" d="100"/>
          <a:sy n="128" d="100"/>
        </p:scale>
        <p:origin x="352" y="1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oleObject" Target="file:////lninatum02\personal$\maij235\Opioid-related%20Deaths%20&amp;%20Dosing%20Pattern\LNI%20Opioid-related%20death%20091208%20for%20Tom%20Wickizer.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artinbradley\AppData\Local\Microsoft\Windows\Temporary%20Internet%20Files\Content.Outlook\A5HNBSB2\Chronic%20use%20August%2029th%202016.xlsx"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2595616436023699"/>
          <c:y val="4.7321778468350097E-2"/>
          <c:w val="0.84441455285348899"/>
          <c:h val="0.66084339972453598"/>
        </c:manualLayout>
      </c:layout>
      <c:barChart>
        <c:barDir val="col"/>
        <c:grouping val="stacked"/>
        <c:varyColors val="0"/>
        <c:ser>
          <c:idx val="0"/>
          <c:order val="0"/>
          <c:tx>
            <c:strRef>
              <c:f>'Figure 4'!$B$1</c:f>
              <c:strCache>
                <c:ptCount val="1"/>
                <c:pt idx="0">
                  <c:v>Definite</c:v>
                </c:pt>
              </c:strCache>
            </c:strRef>
          </c:tx>
          <c:spPr>
            <a:solidFill>
              <a:srgbClr val="6B6BCF"/>
            </a:solidFill>
          </c:spPr>
          <c:invertIfNegative val="0"/>
          <c:cat>
            <c:numRef>
              <c:f>'Figure 4'!$A$2:$A$9</c:f>
              <c:numCache>
                <c:formatCode>General</c:formatCode>
                <c:ptCount val="8"/>
                <c:pt idx="0">
                  <c:v>1995</c:v>
                </c:pt>
                <c:pt idx="1">
                  <c:v>1996</c:v>
                </c:pt>
                <c:pt idx="2">
                  <c:v>1997</c:v>
                </c:pt>
                <c:pt idx="3">
                  <c:v>1998</c:v>
                </c:pt>
                <c:pt idx="4">
                  <c:v>1999</c:v>
                </c:pt>
                <c:pt idx="5">
                  <c:v>2000</c:v>
                </c:pt>
                <c:pt idx="6">
                  <c:v>2001</c:v>
                </c:pt>
                <c:pt idx="7">
                  <c:v>2002</c:v>
                </c:pt>
              </c:numCache>
            </c:numRef>
          </c:cat>
          <c:val>
            <c:numRef>
              <c:f>'Figure 4'!$B$2:$B$9</c:f>
              <c:numCache>
                <c:formatCode>General</c:formatCode>
                <c:ptCount val="8"/>
                <c:pt idx="0">
                  <c:v>1</c:v>
                </c:pt>
                <c:pt idx="1">
                  <c:v>0</c:v>
                </c:pt>
                <c:pt idx="2">
                  <c:v>1</c:v>
                </c:pt>
                <c:pt idx="3">
                  <c:v>1</c:v>
                </c:pt>
                <c:pt idx="4">
                  <c:v>4</c:v>
                </c:pt>
                <c:pt idx="5">
                  <c:v>8</c:v>
                </c:pt>
                <c:pt idx="6">
                  <c:v>7</c:v>
                </c:pt>
                <c:pt idx="7">
                  <c:v>4</c:v>
                </c:pt>
              </c:numCache>
            </c:numRef>
          </c:val>
          <c:extLst>
            <c:ext xmlns:c16="http://schemas.microsoft.com/office/drawing/2014/chart" uri="{C3380CC4-5D6E-409C-BE32-E72D297353CC}">
              <c16:uniqueId val="{00000000-AB09-8E4C-9DE7-786D1230AD8A}"/>
            </c:ext>
          </c:extLst>
        </c:ser>
        <c:ser>
          <c:idx val="1"/>
          <c:order val="1"/>
          <c:tx>
            <c:strRef>
              <c:f>'Figure 4'!$C$1</c:f>
              <c:strCache>
                <c:ptCount val="1"/>
                <c:pt idx="0">
                  <c:v>Probable</c:v>
                </c:pt>
              </c:strCache>
            </c:strRef>
          </c:tx>
          <c:spPr>
            <a:solidFill>
              <a:srgbClr val="BADDE1"/>
            </a:solidFill>
          </c:spPr>
          <c:invertIfNegative val="0"/>
          <c:cat>
            <c:numRef>
              <c:f>'Figure 4'!$A$2:$A$9</c:f>
              <c:numCache>
                <c:formatCode>General</c:formatCode>
                <c:ptCount val="8"/>
                <c:pt idx="0">
                  <c:v>1995</c:v>
                </c:pt>
                <c:pt idx="1">
                  <c:v>1996</c:v>
                </c:pt>
                <c:pt idx="2">
                  <c:v>1997</c:v>
                </c:pt>
                <c:pt idx="3">
                  <c:v>1998</c:v>
                </c:pt>
                <c:pt idx="4">
                  <c:v>1999</c:v>
                </c:pt>
                <c:pt idx="5">
                  <c:v>2000</c:v>
                </c:pt>
                <c:pt idx="6">
                  <c:v>2001</c:v>
                </c:pt>
                <c:pt idx="7">
                  <c:v>2002</c:v>
                </c:pt>
              </c:numCache>
            </c:numRef>
          </c:cat>
          <c:val>
            <c:numRef>
              <c:f>'Figure 4'!$C$2:$C$9</c:f>
              <c:numCache>
                <c:formatCode>General</c:formatCode>
                <c:ptCount val="8"/>
                <c:pt idx="0">
                  <c:v>0</c:v>
                </c:pt>
                <c:pt idx="1">
                  <c:v>0</c:v>
                </c:pt>
                <c:pt idx="2">
                  <c:v>1</c:v>
                </c:pt>
                <c:pt idx="3">
                  <c:v>2</c:v>
                </c:pt>
                <c:pt idx="4">
                  <c:v>2</c:v>
                </c:pt>
                <c:pt idx="5">
                  <c:v>1</c:v>
                </c:pt>
                <c:pt idx="6">
                  <c:v>0</c:v>
                </c:pt>
                <c:pt idx="7">
                  <c:v>0</c:v>
                </c:pt>
              </c:numCache>
            </c:numRef>
          </c:val>
          <c:extLst>
            <c:ext xmlns:c16="http://schemas.microsoft.com/office/drawing/2014/chart" uri="{C3380CC4-5D6E-409C-BE32-E72D297353CC}">
              <c16:uniqueId val="{00000001-AB09-8E4C-9DE7-786D1230AD8A}"/>
            </c:ext>
          </c:extLst>
        </c:ser>
        <c:ser>
          <c:idx val="2"/>
          <c:order val="2"/>
          <c:tx>
            <c:strRef>
              <c:f>'Figure 4'!$D$1</c:f>
              <c:strCache>
                <c:ptCount val="1"/>
                <c:pt idx="0">
                  <c:v>Possible</c:v>
                </c:pt>
              </c:strCache>
            </c:strRef>
          </c:tx>
          <c:spPr>
            <a:solidFill>
              <a:srgbClr val="92D050"/>
            </a:solidFill>
          </c:spPr>
          <c:invertIfNegative val="0"/>
          <c:cat>
            <c:numRef>
              <c:f>'Figure 4'!$A$2:$A$9</c:f>
              <c:numCache>
                <c:formatCode>General</c:formatCode>
                <c:ptCount val="8"/>
                <c:pt idx="0">
                  <c:v>1995</c:v>
                </c:pt>
                <c:pt idx="1">
                  <c:v>1996</c:v>
                </c:pt>
                <c:pt idx="2">
                  <c:v>1997</c:v>
                </c:pt>
                <c:pt idx="3">
                  <c:v>1998</c:v>
                </c:pt>
                <c:pt idx="4">
                  <c:v>1999</c:v>
                </c:pt>
                <c:pt idx="5">
                  <c:v>2000</c:v>
                </c:pt>
                <c:pt idx="6">
                  <c:v>2001</c:v>
                </c:pt>
                <c:pt idx="7">
                  <c:v>2002</c:v>
                </c:pt>
              </c:numCache>
            </c:numRef>
          </c:cat>
          <c:val>
            <c:numRef>
              <c:f>'Figure 4'!$D$2:$D$9</c:f>
              <c:numCache>
                <c:formatCode>General</c:formatCode>
                <c:ptCount val="8"/>
                <c:pt idx="0">
                  <c:v>0</c:v>
                </c:pt>
                <c:pt idx="1">
                  <c:v>0</c:v>
                </c:pt>
                <c:pt idx="2">
                  <c:v>0</c:v>
                </c:pt>
                <c:pt idx="3">
                  <c:v>1</c:v>
                </c:pt>
                <c:pt idx="4">
                  <c:v>1</c:v>
                </c:pt>
                <c:pt idx="5">
                  <c:v>3</c:v>
                </c:pt>
                <c:pt idx="6">
                  <c:v>4</c:v>
                </c:pt>
                <c:pt idx="7">
                  <c:v>4</c:v>
                </c:pt>
              </c:numCache>
            </c:numRef>
          </c:val>
          <c:extLst>
            <c:ext xmlns:c16="http://schemas.microsoft.com/office/drawing/2014/chart" uri="{C3380CC4-5D6E-409C-BE32-E72D297353CC}">
              <c16:uniqueId val="{00000002-AB09-8E4C-9DE7-786D1230AD8A}"/>
            </c:ext>
          </c:extLst>
        </c:ser>
        <c:dLbls>
          <c:showLegendKey val="0"/>
          <c:showVal val="0"/>
          <c:showCatName val="0"/>
          <c:showSerName val="0"/>
          <c:showPercent val="0"/>
          <c:showBubbleSize val="0"/>
        </c:dLbls>
        <c:gapWidth val="150"/>
        <c:overlap val="100"/>
        <c:axId val="-2144757464"/>
        <c:axId val="-2144727208"/>
      </c:barChart>
      <c:catAx>
        <c:axId val="-2144757464"/>
        <c:scaling>
          <c:orientation val="minMax"/>
        </c:scaling>
        <c:delete val="0"/>
        <c:axPos val="b"/>
        <c:numFmt formatCode="General" sourceLinked="1"/>
        <c:majorTickMark val="out"/>
        <c:minorTickMark val="none"/>
        <c:tickLblPos val="nextTo"/>
        <c:txPr>
          <a:bodyPr rot="-2700000" vert="horz"/>
          <a:lstStyle/>
          <a:p>
            <a:pPr>
              <a:defRPr sz="1600" b="0"/>
            </a:pPr>
            <a:endParaRPr lang="en-US"/>
          </a:p>
        </c:txPr>
        <c:crossAx val="-2144727208"/>
        <c:crosses val="autoZero"/>
        <c:auto val="1"/>
        <c:lblAlgn val="ctr"/>
        <c:lblOffset val="100"/>
        <c:tickLblSkip val="1"/>
        <c:tickMarkSkip val="1"/>
        <c:noMultiLvlLbl val="0"/>
      </c:catAx>
      <c:valAx>
        <c:axId val="-2144727208"/>
        <c:scaling>
          <c:orientation val="minMax"/>
        </c:scaling>
        <c:delete val="0"/>
        <c:axPos val="l"/>
        <c:title>
          <c:tx>
            <c:rich>
              <a:bodyPr/>
              <a:lstStyle/>
              <a:p>
                <a:pPr>
                  <a:defRPr b="0"/>
                </a:pPr>
                <a:r>
                  <a:rPr lang="en-US" sz="1600" b="0" dirty="0"/>
                  <a:t>Deaths</a:t>
                </a:r>
              </a:p>
            </c:rich>
          </c:tx>
          <c:layout>
            <c:manualLayout>
              <c:xMode val="edge"/>
              <c:yMode val="edge"/>
              <c:x val="2.0235931408528599E-2"/>
              <c:y val="0.34506099419507003"/>
            </c:manualLayout>
          </c:layout>
          <c:overlay val="0"/>
        </c:title>
        <c:numFmt formatCode="General" sourceLinked="1"/>
        <c:majorTickMark val="out"/>
        <c:minorTickMark val="none"/>
        <c:tickLblPos val="nextTo"/>
        <c:txPr>
          <a:bodyPr rot="0" vert="horz"/>
          <a:lstStyle/>
          <a:p>
            <a:pPr>
              <a:defRPr/>
            </a:pPr>
            <a:endParaRPr lang="en-US"/>
          </a:p>
        </c:txPr>
        <c:crossAx val="-2144757464"/>
        <c:crosses val="autoZero"/>
        <c:crossBetween val="between"/>
      </c:valAx>
    </c:plotArea>
    <c:legend>
      <c:legendPos val="b"/>
      <c:layout>
        <c:manualLayout>
          <c:xMode val="edge"/>
          <c:yMode val="edge"/>
          <c:x val="0.168067834992744"/>
          <c:y val="6.3006556618150897E-2"/>
          <c:w val="0.52705707931801404"/>
          <c:h val="7.6608784473953001E-2"/>
        </c:manualLayout>
      </c:layout>
      <c:overlay val="0"/>
      <c:txPr>
        <a:bodyPr/>
        <a:lstStyle/>
        <a:p>
          <a:pPr>
            <a:defRPr sz="18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942038495188"/>
          <c:y val="5.0925925925925902E-2"/>
          <c:w val="0.80783573928259"/>
          <c:h val="0.70207494896471301"/>
        </c:manualLayout>
      </c:layout>
      <c:scatterChart>
        <c:scatterStyle val="smoothMarker"/>
        <c:varyColors val="0"/>
        <c:ser>
          <c:idx val="7"/>
          <c:order val="0"/>
          <c:tx>
            <c:v>One year probability</c:v>
          </c:tx>
          <c:spPr>
            <a:ln w="19050"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xVal>
            <c:numRef>
              <c:f>'Base case daily'!$A$2:$A$41</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xVal>
          <c:yVal>
            <c:numRef>
              <c:f>'Base case daily'!$I$2:$I$41</c:f>
              <c:numCache>
                <c:formatCode>General</c:formatCode>
                <c:ptCount val="40"/>
                <c:pt idx="0">
                  <c:v>6</c:v>
                </c:pt>
                <c:pt idx="1">
                  <c:v>6.09</c:v>
                </c:pt>
                <c:pt idx="2">
                  <c:v>6.77</c:v>
                </c:pt>
                <c:pt idx="3">
                  <c:v>8.09</c:v>
                </c:pt>
                <c:pt idx="4">
                  <c:v>9.2000000000000011</c:v>
                </c:pt>
                <c:pt idx="5">
                  <c:v>11.52</c:v>
                </c:pt>
                <c:pt idx="6">
                  <c:v>12.26</c:v>
                </c:pt>
                <c:pt idx="7">
                  <c:v>13.52</c:v>
                </c:pt>
                <c:pt idx="8">
                  <c:v>14.38</c:v>
                </c:pt>
                <c:pt idx="9">
                  <c:v>14.73</c:v>
                </c:pt>
                <c:pt idx="10">
                  <c:v>16.54</c:v>
                </c:pt>
                <c:pt idx="11">
                  <c:v>16.96</c:v>
                </c:pt>
                <c:pt idx="12">
                  <c:v>17.510000000000009</c:v>
                </c:pt>
                <c:pt idx="13">
                  <c:v>18.010000000000009</c:v>
                </c:pt>
                <c:pt idx="14">
                  <c:v>18.440000000000001</c:v>
                </c:pt>
                <c:pt idx="15">
                  <c:v>19.670000000000009</c:v>
                </c:pt>
                <c:pt idx="16">
                  <c:v>20.14</c:v>
                </c:pt>
                <c:pt idx="17">
                  <c:v>20.599999999999991</c:v>
                </c:pt>
                <c:pt idx="18">
                  <c:v>21.02999999999999</c:v>
                </c:pt>
                <c:pt idx="19">
                  <c:v>21.44</c:v>
                </c:pt>
                <c:pt idx="20">
                  <c:v>22.46</c:v>
                </c:pt>
                <c:pt idx="21">
                  <c:v>22.89</c:v>
                </c:pt>
                <c:pt idx="22">
                  <c:v>23.38</c:v>
                </c:pt>
                <c:pt idx="23">
                  <c:v>23.84</c:v>
                </c:pt>
                <c:pt idx="24">
                  <c:v>24.29</c:v>
                </c:pt>
                <c:pt idx="25">
                  <c:v>24.83</c:v>
                </c:pt>
                <c:pt idx="26">
                  <c:v>25.27</c:v>
                </c:pt>
                <c:pt idx="27">
                  <c:v>25.71</c:v>
                </c:pt>
                <c:pt idx="28">
                  <c:v>26.169999999999991</c:v>
                </c:pt>
                <c:pt idx="29">
                  <c:v>26.61</c:v>
                </c:pt>
                <c:pt idx="30">
                  <c:v>29.849999999999991</c:v>
                </c:pt>
                <c:pt idx="31">
                  <c:v>30.63000000000001</c:v>
                </c:pt>
                <c:pt idx="32">
                  <c:v>31.45</c:v>
                </c:pt>
                <c:pt idx="33">
                  <c:v>32.28</c:v>
                </c:pt>
                <c:pt idx="34">
                  <c:v>33.13000000000001</c:v>
                </c:pt>
                <c:pt idx="35">
                  <c:v>33.89</c:v>
                </c:pt>
                <c:pt idx="36">
                  <c:v>34.660000000000011</c:v>
                </c:pt>
                <c:pt idx="37">
                  <c:v>35.340000000000003</c:v>
                </c:pt>
                <c:pt idx="38">
                  <c:v>36.04</c:v>
                </c:pt>
                <c:pt idx="39">
                  <c:v>36.720000000000013</c:v>
                </c:pt>
              </c:numCache>
            </c:numRef>
          </c:yVal>
          <c:smooth val="1"/>
          <c:extLst>
            <c:ext xmlns:c16="http://schemas.microsoft.com/office/drawing/2014/chart" uri="{C3380CC4-5D6E-409C-BE32-E72D297353CC}">
              <c16:uniqueId val="{00000000-F33C-4546-9E72-107BEFE52059}"/>
            </c:ext>
          </c:extLst>
        </c:ser>
        <c:ser>
          <c:idx val="8"/>
          <c:order val="1"/>
          <c:tx>
            <c:v>Three year probability</c:v>
          </c:tx>
          <c:spPr>
            <a:ln w="19050"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xVal>
            <c:numRef>
              <c:f>'Base case daily'!$A$2:$A$41</c:f>
              <c:numCache>
                <c:formatCode>General</c:formatCode>
                <c:ptCount val="4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numCache>
            </c:numRef>
          </c:xVal>
          <c:yVal>
            <c:numRef>
              <c:f>'Base case daily'!$J$2:$J$41</c:f>
              <c:numCache>
                <c:formatCode>General</c:formatCode>
                <c:ptCount val="40"/>
                <c:pt idx="0">
                  <c:v>2.92</c:v>
                </c:pt>
                <c:pt idx="1">
                  <c:v>2.98</c:v>
                </c:pt>
                <c:pt idx="2">
                  <c:v>3.35</c:v>
                </c:pt>
                <c:pt idx="3">
                  <c:v>4.08</c:v>
                </c:pt>
                <c:pt idx="4">
                  <c:v>4.7</c:v>
                </c:pt>
                <c:pt idx="5">
                  <c:v>6</c:v>
                </c:pt>
                <c:pt idx="6">
                  <c:v>6.44</c:v>
                </c:pt>
                <c:pt idx="7">
                  <c:v>7.1800000000000006</c:v>
                </c:pt>
                <c:pt idx="8">
                  <c:v>7.71</c:v>
                </c:pt>
                <c:pt idx="9">
                  <c:v>7.93</c:v>
                </c:pt>
                <c:pt idx="10">
                  <c:v>9.0300000000000011</c:v>
                </c:pt>
                <c:pt idx="11">
                  <c:v>9.2900000000000009</c:v>
                </c:pt>
                <c:pt idx="12">
                  <c:v>9.6399999999999988</c:v>
                </c:pt>
                <c:pt idx="13">
                  <c:v>9.94</c:v>
                </c:pt>
                <c:pt idx="14">
                  <c:v>10.210000000000001</c:v>
                </c:pt>
                <c:pt idx="15">
                  <c:v>11.02</c:v>
                </c:pt>
                <c:pt idx="16">
                  <c:v>11.33</c:v>
                </c:pt>
                <c:pt idx="17">
                  <c:v>11.63</c:v>
                </c:pt>
                <c:pt idx="18">
                  <c:v>11.9</c:v>
                </c:pt>
                <c:pt idx="19">
                  <c:v>12.16</c:v>
                </c:pt>
                <c:pt idx="20">
                  <c:v>12.83</c:v>
                </c:pt>
                <c:pt idx="21">
                  <c:v>13.1</c:v>
                </c:pt>
                <c:pt idx="22">
                  <c:v>13.41</c:v>
                </c:pt>
                <c:pt idx="23">
                  <c:v>13.72</c:v>
                </c:pt>
                <c:pt idx="24">
                  <c:v>14.02</c:v>
                </c:pt>
                <c:pt idx="25">
                  <c:v>14.4</c:v>
                </c:pt>
                <c:pt idx="26">
                  <c:v>14.69</c:v>
                </c:pt>
                <c:pt idx="27">
                  <c:v>14.99</c:v>
                </c:pt>
                <c:pt idx="28">
                  <c:v>15.29</c:v>
                </c:pt>
                <c:pt idx="29">
                  <c:v>15.58</c:v>
                </c:pt>
                <c:pt idx="30">
                  <c:v>17.940000000000001</c:v>
                </c:pt>
                <c:pt idx="31">
                  <c:v>18.47</c:v>
                </c:pt>
                <c:pt idx="32">
                  <c:v>19</c:v>
                </c:pt>
                <c:pt idx="33">
                  <c:v>19.53</c:v>
                </c:pt>
                <c:pt idx="34">
                  <c:v>20.14</c:v>
                </c:pt>
                <c:pt idx="35">
                  <c:v>20.66</c:v>
                </c:pt>
                <c:pt idx="36">
                  <c:v>21.17</c:v>
                </c:pt>
                <c:pt idx="37">
                  <c:v>21.67</c:v>
                </c:pt>
                <c:pt idx="38">
                  <c:v>22.16</c:v>
                </c:pt>
                <c:pt idx="39">
                  <c:v>22.650000000000009</c:v>
                </c:pt>
              </c:numCache>
            </c:numRef>
          </c:yVal>
          <c:smooth val="1"/>
          <c:extLst>
            <c:ext xmlns:c16="http://schemas.microsoft.com/office/drawing/2014/chart" uri="{C3380CC4-5D6E-409C-BE32-E72D297353CC}">
              <c16:uniqueId val="{00000001-F33C-4546-9E72-107BEFE52059}"/>
            </c:ext>
          </c:extLst>
        </c:ser>
        <c:dLbls>
          <c:showLegendKey val="0"/>
          <c:showVal val="0"/>
          <c:showCatName val="0"/>
          <c:showSerName val="0"/>
          <c:showPercent val="0"/>
          <c:showBubbleSize val="0"/>
        </c:dLbls>
        <c:axId val="956491888"/>
        <c:axId val="956500464"/>
      </c:scatterChart>
      <c:valAx>
        <c:axId val="95649188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b="0" i="0" baseline="0">
                    <a:effectLst/>
                  </a:rPr>
                  <a:t>Number of days of first episode of opioid use</a:t>
                </a:r>
                <a:endParaRPr lang="en-US" sz="1200">
                  <a:effectLst/>
                </a:endParaRP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6500464"/>
        <c:crosses val="autoZero"/>
        <c:crossBetween val="midCat"/>
      </c:valAx>
      <c:valAx>
        <c:axId val="9565004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b="0" i="0" baseline="0">
                    <a:effectLst/>
                  </a:rPr>
                  <a:t>Probability of continuing use in %</a:t>
                </a:r>
                <a:endParaRPr lang="en-US" sz="1200">
                  <a:effectLst/>
                </a:endParaRPr>
              </a:p>
            </c:rich>
          </c:tx>
          <c:layout>
            <c:manualLayout>
              <c:xMode val="edge"/>
              <c:yMode val="edge"/>
              <c:x val="7.1464694758374497E-2"/>
              <c:y val="0.17136748866696699"/>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6491888"/>
        <c:crosses val="autoZero"/>
        <c:crossBetween val="midCat"/>
      </c:valAx>
      <c:spPr>
        <a:noFill/>
        <a:ln>
          <a:noFill/>
        </a:ln>
        <a:effectLst/>
      </c:spPr>
    </c:plotArea>
    <c:legend>
      <c:legendPos val="b"/>
      <c:layout>
        <c:manualLayout>
          <c:xMode val="edge"/>
          <c:yMode val="edge"/>
          <c:x val="8.1965004374453199E-2"/>
          <c:y val="0.90507618839311799"/>
          <c:w val="0.852736439195101"/>
          <c:h val="9.4923811606882499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accent6"/>
      </a:solid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5.3140766258384368E-2"/>
          <c:y val="6.1965373638899063E-2"/>
          <c:w val="0.97453703703703709"/>
          <c:h val="0.78255881566160501"/>
        </c:manualLayout>
      </c:layout>
      <c:barChart>
        <c:barDir val="col"/>
        <c:grouping val="clustered"/>
        <c:varyColors val="0"/>
        <c:ser>
          <c:idx val="0"/>
          <c:order val="0"/>
          <c:tx>
            <c:strRef>
              <c:f>Sheet1!$B$1</c:f>
              <c:strCache>
                <c:ptCount val="1"/>
                <c:pt idx="0">
                  <c:v>Acute</c:v>
                </c:pt>
              </c:strCache>
            </c:strRef>
          </c:tx>
          <c:spPr>
            <a:solidFill>
              <a:schemeClr val="tx1">
                <a:lumMod val="60000"/>
                <a:lumOff val="40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c:f>
              <c:strCache>
                <c:ptCount val="1"/>
                <c:pt idx="0">
                  <c:v> </c:v>
                </c:pt>
              </c:strCache>
            </c:strRef>
          </c:cat>
          <c:val>
            <c:numRef>
              <c:f>Sheet1!$B$2</c:f>
              <c:numCache>
                <c:formatCode>#,##0</c:formatCode>
                <c:ptCount val="1"/>
                <c:pt idx="0">
                  <c:v>9899</c:v>
                </c:pt>
              </c:numCache>
            </c:numRef>
          </c:val>
          <c:extLst>
            <c:ext xmlns:c16="http://schemas.microsoft.com/office/drawing/2014/chart" uri="{C3380CC4-5D6E-409C-BE32-E72D297353CC}">
              <c16:uniqueId val="{00000000-33A5-4A2A-8745-61ED0EABE110}"/>
            </c:ext>
          </c:extLst>
        </c:ser>
        <c:ser>
          <c:idx val="1"/>
          <c:order val="1"/>
          <c:tx>
            <c:strRef>
              <c:f>Sheet1!$C$1</c:f>
              <c:strCache>
                <c:ptCount val="1"/>
                <c:pt idx="0">
                  <c:v>Subacute</c:v>
                </c:pt>
              </c:strCache>
            </c:strRef>
          </c:tx>
          <c:spPr>
            <a:solidFill>
              <a:schemeClr val="tx1">
                <a:lumMod val="40000"/>
                <a:lumOff val="60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c:f>
              <c:strCache>
                <c:ptCount val="1"/>
                <c:pt idx="0">
                  <c:v> </c:v>
                </c:pt>
              </c:strCache>
            </c:strRef>
          </c:cat>
          <c:val>
            <c:numRef>
              <c:f>Sheet1!$C$2</c:f>
              <c:numCache>
                <c:formatCode>#,##0</c:formatCode>
                <c:ptCount val="1"/>
                <c:pt idx="0">
                  <c:v>2236</c:v>
                </c:pt>
              </c:numCache>
            </c:numRef>
          </c:val>
          <c:extLst>
            <c:ext xmlns:c16="http://schemas.microsoft.com/office/drawing/2014/chart" uri="{C3380CC4-5D6E-409C-BE32-E72D297353CC}">
              <c16:uniqueId val="{00000001-33A5-4A2A-8745-61ED0EABE110}"/>
            </c:ext>
          </c:extLst>
        </c:ser>
        <c:ser>
          <c:idx val="2"/>
          <c:order val="2"/>
          <c:tx>
            <c:strRef>
              <c:f>Sheet1!$D$1</c:f>
              <c:strCache>
                <c:ptCount val="1"/>
                <c:pt idx="0">
                  <c:v>3-6 months</c:v>
                </c:pt>
              </c:strCache>
            </c:strRef>
          </c:tx>
          <c:spPr>
            <a:solidFill>
              <a:srgbClr val="FFCC00"/>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c:f>
              <c:strCache>
                <c:ptCount val="1"/>
                <c:pt idx="0">
                  <c:v> </c:v>
                </c:pt>
              </c:strCache>
            </c:strRef>
          </c:cat>
          <c:val>
            <c:numRef>
              <c:f>Sheet1!$D$2</c:f>
              <c:numCache>
                <c:formatCode>#,##0</c:formatCode>
                <c:ptCount val="1"/>
                <c:pt idx="0">
                  <c:v>1871</c:v>
                </c:pt>
              </c:numCache>
            </c:numRef>
          </c:val>
          <c:extLst>
            <c:ext xmlns:c16="http://schemas.microsoft.com/office/drawing/2014/chart" uri="{C3380CC4-5D6E-409C-BE32-E72D297353CC}">
              <c16:uniqueId val="{00000002-33A5-4A2A-8745-61ED0EABE110}"/>
            </c:ext>
          </c:extLst>
        </c:ser>
        <c:ser>
          <c:idx val="3"/>
          <c:order val="3"/>
          <c:tx>
            <c:strRef>
              <c:f>Sheet1!$E$1</c:f>
              <c:strCache>
                <c:ptCount val="1"/>
                <c:pt idx="0">
                  <c:v>6-9 months</c:v>
                </c:pt>
              </c:strCache>
            </c:strRef>
          </c:tx>
          <c:spPr>
            <a:solidFill>
              <a:schemeClr val="accent2">
                <a:lumMod val="7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c:f>
              <c:strCache>
                <c:ptCount val="1"/>
                <c:pt idx="0">
                  <c:v> </c:v>
                </c:pt>
              </c:strCache>
            </c:strRef>
          </c:cat>
          <c:val>
            <c:numRef>
              <c:f>Sheet1!$E$2</c:f>
              <c:numCache>
                <c:formatCode>#,##0</c:formatCode>
                <c:ptCount val="1"/>
                <c:pt idx="0">
                  <c:v>1412</c:v>
                </c:pt>
              </c:numCache>
            </c:numRef>
          </c:val>
          <c:extLst>
            <c:ext xmlns:c16="http://schemas.microsoft.com/office/drawing/2014/chart" uri="{C3380CC4-5D6E-409C-BE32-E72D297353CC}">
              <c16:uniqueId val="{00000003-33A5-4A2A-8745-61ED0EABE110}"/>
            </c:ext>
          </c:extLst>
        </c:ser>
        <c:ser>
          <c:idx val="4"/>
          <c:order val="4"/>
          <c:tx>
            <c:strRef>
              <c:f>Sheet1!$F$1</c:f>
              <c:strCache>
                <c:ptCount val="1"/>
                <c:pt idx="0">
                  <c:v>9-12 months</c:v>
                </c:pt>
              </c:strCache>
            </c:strRef>
          </c:tx>
          <c:spPr>
            <a:solidFill>
              <a:schemeClr val="accent2">
                <a:lumMod val="60000"/>
                <a:lumOff val="40000"/>
              </a:schemeClr>
            </a:solidFill>
            <a:ln w="9525" cap="flat" cmpd="sng" algn="ctr">
              <a:solidFill>
                <a:schemeClr val="lt1">
                  <a:alpha val="50000"/>
                </a:schemeClr>
              </a:solidFill>
              <a:round/>
            </a:ln>
            <a:effectLst/>
          </c:spPr>
          <c:invertIfNegative val="0"/>
          <c:dLbls>
            <c:dLbl>
              <c:idx val="0"/>
              <c:layout>
                <c:manualLayout>
                  <c:x val="1.1574074074072376E-3"/>
                  <c:y val="9.794580861842673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118-48B9-AB62-214E25B9B73D}"/>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c:f>
              <c:strCache>
                <c:ptCount val="1"/>
                <c:pt idx="0">
                  <c:v> </c:v>
                </c:pt>
              </c:strCache>
            </c:strRef>
          </c:cat>
          <c:val>
            <c:numRef>
              <c:f>Sheet1!$F$2</c:f>
              <c:numCache>
                <c:formatCode>#,##0</c:formatCode>
                <c:ptCount val="1"/>
                <c:pt idx="0">
                  <c:v>1195</c:v>
                </c:pt>
              </c:numCache>
            </c:numRef>
          </c:val>
          <c:extLst>
            <c:ext xmlns:c16="http://schemas.microsoft.com/office/drawing/2014/chart" uri="{C3380CC4-5D6E-409C-BE32-E72D297353CC}">
              <c16:uniqueId val="{00000004-33A5-4A2A-8745-61ED0EABE110}"/>
            </c:ext>
          </c:extLst>
        </c:ser>
        <c:dLbls>
          <c:dLblPos val="inEnd"/>
          <c:showLegendKey val="0"/>
          <c:showVal val="1"/>
          <c:showCatName val="0"/>
          <c:showSerName val="0"/>
          <c:showPercent val="0"/>
          <c:showBubbleSize val="0"/>
        </c:dLbls>
        <c:gapWidth val="65"/>
        <c:axId val="623375744"/>
        <c:axId val="623397824"/>
      </c:barChart>
      <c:catAx>
        <c:axId val="623375744"/>
        <c:scaling>
          <c:orientation val="minMax"/>
        </c:scaling>
        <c:delete val="0"/>
        <c:axPos val="b"/>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623397824"/>
        <c:crosses val="autoZero"/>
        <c:auto val="1"/>
        <c:lblAlgn val="ctr"/>
        <c:lblOffset val="100"/>
        <c:noMultiLvlLbl val="0"/>
      </c:catAx>
      <c:valAx>
        <c:axId val="623397824"/>
        <c:scaling>
          <c:orientation val="minMax"/>
          <c:max val="10000"/>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en-US"/>
          </a:p>
        </c:txPr>
        <c:crossAx val="623375744"/>
        <c:crosses val="autoZero"/>
        <c:crossBetween val="between"/>
      </c:valAx>
      <c:spPr>
        <a:noFill/>
        <a:ln>
          <a:noFill/>
        </a:ln>
        <a:effectLst/>
      </c:spPr>
    </c:plotArea>
    <c:legend>
      <c:legendPos val="b"/>
      <c:layout>
        <c:manualLayout>
          <c:xMode val="edge"/>
          <c:yMode val="edge"/>
          <c:x val="0.12327081510644501"/>
          <c:y val="0.88414617718617816"/>
          <c:w val="0.86919901939340916"/>
          <c:h val="9.430064937420489E-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24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2.6389239200311748E-2"/>
          <c:y val="3.9957184236553721E-2"/>
          <c:w val="0.95534128750716474"/>
          <c:h val="0.70594276594056804"/>
        </c:manualLayout>
      </c:layout>
      <c:barChart>
        <c:barDir val="col"/>
        <c:grouping val="clustered"/>
        <c:varyColors val="0"/>
        <c:ser>
          <c:idx val="0"/>
          <c:order val="0"/>
          <c:tx>
            <c:strRef>
              <c:f>Sheet1!$B$1</c:f>
              <c:strCache>
                <c:ptCount val="1"/>
                <c:pt idx="0">
                  <c:v>No prior opioid</c:v>
                </c:pt>
              </c:strCache>
            </c:strRef>
          </c:tx>
          <c:spPr>
            <a:solidFill>
              <a:schemeClr val="tx1">
                <a:lumMod val="60000"/>
                <a:lumOff val="40000"/>
              </a:schemeClr>
            </a:solidFill>
            <a:ln w="9525" cap="flat" cmpd="sng" algn="ctr">
              <a:solidFill>
                <a:schemeClr val="lt1">
                  <a:alpha val="50000"/>
                </a:schemeClr>
              </a:solidFill>
              <a:round/>
            </a:ln>
            <a:effectLst/>
          </c:spPr>
          <c:invertIfNegative val="0"/>
          <c:dLbls>
            <c:dLbl>
              <c:idx val="0"/>
              <c:layout>
                <c:manualLayout>
                  <c:x val="8.1197659077882293E-3"/>
                  <c:y val="0.1092972816754509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268-47B5-B7BA-778ABDC94168}"/>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Any 3-6</c:v>
                </c:pt>
                <c:pt idx="1">
                  <c:v>Any 6-9</c:v>
                </c:pt>
                <c:pt idx="2">
                  <c:v>Any 9-12</c:v>
                </c:pt>
              </c:strCache>
            </c:strRef>
          </c:cat>
          <c:val>
            <c:numRef>
              <c:f>Sheet1!$B$2:$B$4</c:f>
              <c:numCache>
                <c:formatCode>0%</c:formatCode>
                <c:ptCount val="3"/>
                <c:pt idx="0">
                  <c:v>0.1</c:v>
                </c:pt>
                <c:pt idx="1">
                  <c:v>0.08</c:v>
                </c:pt>
                <c:pt idx="2">
                  <c:v>7.0000000000000007E-2</c:v>
                </c:pt>
              </c:numCache>
            </c:numRef>
          </c:val>
          <c:extLst>
            <c:ext xmlns:c16="http://schemas.microsoft.com/office/drawing/2014/chart" uri="{C3380CC4-5D6E-409C-BE32-E72D297353CC}">
              <c16:uniqueId val="{00000000-A696-4597-88DA-748EED30B1EA}"/>
            </c:ext>
          </c:extLst>
        </c:ser>
        <c:ser>
          <c:idx val="1"/>
          <c:order val="1"/>
          <c:tx>
            <c:strRef>
              <c:f>Sheet1!$C$1</c:f>
              <c:strCache>
                <c:ptCount val="1"/>
                <c:pt idx="0">
                  <c:v>Prior opioid</c:v>
                </c:pt>
              </c:strCache>
            </c:strRef>
          </c:tx>
          <c:spPr>
            <a:solidFill>
              <a:srgbClr val="FFCC00"/>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Any 3-6</c:v>
                </c:pt>
                <c:pt idx="1">
                  <c:v>Any 6-9</c:v>
                </c:pt>
                <c:pt idx="2">
                  <c:v>Any 9-12</c:v>
                </c:pt>
              </c:strCache>
            </c:strRef>
          </c:cat>
          <c:val>
            <c:numRef>
              <c:f>Sheet1!$C$2:$C$4</c:f>
              <c:numCache>
                <c:formatCode>0%</c:formatCode>
                <c:ptCount val="3"/>
                <c:pt idx="0">
                  <c:v>0.56000000000000005</c:v>
                </c:pt>
                <c:pt idx="1">
                  <c:v>0.41</c:v>
                </c:pt>
                <c:pt idx="2">
                  <c:v>0.34</c:v>
                </c:pt>
              </c:numCache>
            </c:numRef>
          </c:val>
          <c:extLst>
            <c:ext xmlns:c16="http://schemas.microsoft.com/office/drawing/2014/chart" uri="{C3380CC4-5D6E-409C-BE32-E72D297353CC}">
              <c16:uniqueId val="{00000001-A696-4597-88DA-748EED30B1EA}"/>
            </c:ext>
          </c:extLst>
        </c:ser>
        <c:dLbls>
          <c:dLblPos val="inEnd"/>
          <c:showLegendKey val="0"/>
          <c:showVal val="1"/>
          <c:showCatName val="0"/>
          <c:showSerName val="0"/>
          <c:showPercent val="0"/>
          <c:showBubbleSize val="0"/>
        </c:dLbls>
        <c:gapWidth val="65"/>
        <c:axId val="545486328"/>
        <c:axId val="545484360"/>
      </c:barChart>
      <c:catAx>
        <c:axId val="54548632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2400" b="0" i="0" u="none" strike="noStrike" kern="1200" cap="all" baseline="0">
                <a:solidFill>
                  <a:schemeClr val="dk1">
                    <a:lumMod val="75000"/>
                    <a:lumOff val="25000"/>
                  </a:schemeClr>
                </a:solidFill>
                <a:latin typeface="+mn-lt"/>
                <a:ea typeface="+mn-ea"/>
                <a:cs typeface="+mn-cs"/>
              </a:defRPr>
            </a:pPr>
            <a:endParaRPr lang="en-US"/>
          </a:p>
        </c:txPr>
        <c:crossAx val="545484360"/>
        <c:crosses val="autoZero"/>
        <c:auto val="1"/>
        <c:lblAlgn val="ctr"/>
        <c:lblOffset val="100"/>
        <c:noMultiLvlLbl val="0"/>
      </c:catAx>
      <c:valAx>
        <c:axId val="54548436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54548632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24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4.4658712492835269E-2"/>
          <c:y val="9.4184791414733779E-2"/>
          <c:w val="0.95534128750716474"/>
          <c:h val="0.65508626349384802"/>
        </c:manualLayout>
      </c:layout>
      <c:barChart>
        <c:barDir val="col"/>
        <c:grouping val="clustered"/>
        <c:varyColors val="0"/>
        <c:ser>
          <c:idx val="0"/>
          <c:order val="0"/>
          <c:tx>
            <c:strRef>
              <c:f>Sheet1!$B$1</c:f>
              <c:strCache>
                <c:ptCount val="1"/>
                <c:pt idx="0">
                  <c:v>No prior opioid</c:v>
                </c:pt>
              </c:strCache>
            </c:strRef>
          </c:tx>
          <c:spPr>
            <a:solidFill>
              <a:srgbClr val="7030A0"/>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60+ days 3-6</c:v>
                </c:pt>
                <c:pt idx="1">
                  <c:v>60+ days 6-9</c:v>
                </c:pt>
                <c:pt idx="2">
                  <c:v>60+ days 9-12</c:v>
                </c:pt>
              </c:strCache>
            </c:strRef>
          </c:cat>
          <c:val>
            <c:numRef>
              <c:f>Sheet1!$B$2:$B$4</c:f>
              <c:numCache>
                <c:formatCode>0%</c:formatCode>
                <c:ptCount val="3"/>
                <c:pt idx="0">
                  <c:v>4.0000000000000001E-3</c:v>
                </c:pt>
                <c:pt idx="1">
                  <c:v>4.0000000000000001E-3</c:v>
                </c:pt>
                <c:pt idx="2">
                  <c:v>4.0000000000000001E-3</c:v>
                </c:pt>
              </c:numCache>
            </c:numRef>
          </c:val>
          <c:extLst>
            <c:ext xmlns:c16="http://schemas.microsoft.com/office/drawing/2014/chart" uri="{C3380CC4-5D6E-409C-BE32-E72D297353CC}">
              <c16:uniqueId val="{00000000-A696-4597-88DA-748EED30B1EA}"/>
            </c:ext>
          </c:extLst>
        </c:ser>
        <c:ser>
          <c:idx val="1"/>
          <c:order val="1"/>
          <c:tx>
            <c:strRef>
              <c:f>Sheet1!$C$1</c:f>
              <c:strCache>
                <c:ptCount val="1"/>
                <c:pt idx="0">
                  <c:v>Prior opioid</c:v>
                </c:pt>
              </c:strCache>
            </c:strRef>
          </c:tx>
          <c:spPr>
            <a:solidFill>
              <a:srgbClr val="FFCC00"/>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60+ days 3-6</c:v>
                </c:pt>
                <c:pt idx="1">
                  <c:v>60+ days 6-9</c:v>
                </c:pt>
                <c:pt idx="2">
                  <c:v>60+ days 9-12</c:v>
                </c:pt>
              </c:strCache>
            </c:strRef>
          </c:cat>
          <c:val>
            <c:numRef>
              <c:f>Sheet1!$C$2:$C$4</c:f>
              <c:numCache>
                <c:formatCode>0%</c:formatCode>
                <c:ptCount val="3"/>
                <c:pt idx="0">
                  <c:v>0.28999999999999998</c:v>
                </c:pt>
                <c:pt idx="1">
                  <c:v>0.24</c:v>
                </c:pt>
                <c:pt idx="2">
                  <c:v>0.2</c:v>
                </c:pt>
              </c:numCache>
            </c:numRef>
          </c:val>
          <c:extLst>
            <c:ext xmlns:c16="http://schemas.microsoft.com/office/drawing/2014/chart" uri="{C3380CC4-5D6E-409C-BE32-E72D297353CC}">
              <c16:uniqueId val="{00000001-A696-4597-88DA-748EED30B1EA}"/>
            </c:ext>
          </c:extLst>
        </c:ser>
        <c:dLbls>
          <c:dLblPos val="inEnd"/>
          <c:showLegendKey val="0"/>
          <c:showVal val="1"/>
          <c:showCatName val="0"/>
          <c:showSerName val="0"/>
          <c:showPercent val="0"/>
          <c:showBubbleSize val="0"/>
        </c:dLbls>
        <c:gapWidth val="65"/>
        <c:axId val="545486328"/>
        <c:axId val="545484360"/>
      </c:barChart>
      <c:catAx>
        <c:axId val="54548632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2400" b="0" i="0" u="none" strike="noStrike" kern="1200" cap="all" baseline="0">
                <a:solidFill>
                  <a:schemeClr val="dk1">
                    <a:lumMod val="75000"/>
                    <a:lumOff val="25000"/>
                  </a:schemeClr>
                </a:solidFill>
                <a:latin typeface="+mn-lt"/>
                <a:ea typeface="+mn-ea"/>
                <a:cs typeface="+mn-cs"/>
              </a:defRPr>
            </a:pPr>
            <a:endParaRPr lang="en-US"/>
          </a:p>
        </c:txPr>
        <c:crossAx val="545484360"/>
        <c:crosses val="autoZero"/>
        <c:auto val="1"/>
        <c:lblAlgn val="ctr"/>
        <c:lblOffset val="100"/>
        <c:noMultiLvlLbl val="0"/>
      </c:catAx>
      <c:valAx>
        <c:axId val="54548436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54548632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24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FA1CB4-3A5A-2249-99F5-F736A2A81D70}" type="datetimeFigureOut">
              <a:rPr lang="en-US" smtClean="0"/>
              <a:t>8/28/25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326162-C97E-704A-9AAF-1B00DA636852}" type="slidenum">
              <a:rPr lang="en-US" smtClean="0"/>
              <a:t>‹#›</a:t>
            </a:fld>
            <a:endParaRPr lang="en-US"/>
          </a:p>
        </p:txBody>
      </p:sp>
    </p:spTree>
    <p:extLst>
      <p:ext uri="{BB962C8B-B14F-4D97-AF65-F5344CB8AC3E}">
        <p14:creationId xmlns:p14="http://schemas.microsoft.com/office/powerpoint/2010/main" val="1655259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4031" y="4575032"/>
            <a:ext cx="5334877" cy="3547857"/>
          </a:xfrm>
        </p:spPr>
        <p:txBody>
          <a:bodyPr>
            <a:normAutofit/>
          </a:bodyPr>
          <a:lstStyle/>
          <a:p>
            <a:pPr>
              <a:spcBef>
                <a:spcPts val="0"/>
              </a:spcBef>
              <a:spcAft>
                <a:spcPts val="292"/>
              </a:spcAft>
              <a:buFont typeface="Wingdings" pitchFamily="2" charset="2"/>
              <a:buChar char="q"/>
            </a:pPr>
            <a:r>
              <a:rPr lang="en-US" dirty="0"/>
              <a:t>Within 1-2 years, however, unintentional deaths from opioids began to cross my desk in the WA workers compensation system. We then more systematically reviewed all deaths in our system, and published the first peer reviewed paper describing these deaths specifically related to prescribed opioids. These numbers are small because they occurred in the workers compensation population.  At the same time, however, a similar trend </a:t>
            </a:r>
            <a:r>
              <a:rPr lang="en-US" dirty="0">
                <a:solidFill>
                  <a:schemeClr val="tx1"/>
                </a:solidFill>
              </a:rPr>
              <a:t>involving </a:t>
            </a:r>
            <a:r>
              <a:rPr lang="en-US" u="sng" dirty="0">
                <a:solidFill>
                  <a:schemeClr val="tx1"/>
                </a:solidFill>
              </a:rPr>
              <a:t>fifty</a:t>
            </a:r>
            <a:r>
              <a:rPr lang="en-US" dirty="0">
                <a:solidFill>
                  <a:schemeClr val="tx1"/>
                </a:solidFill>
              </a:rPr>
              <a:t> times </a:t>
            </a:r>
            <a:r>
              <a:rPr lang="en-US" dirty="0"/>
              <a:t>as many deaths was occurring statewide.</a:t>
            </a:r>
          </a:p>
          <a:p>
            <a:pPr>
              <a:spcBef>
                <a:spcPts val="0"/>
              </a:spcBef>
              <a:spcAft>
                <a:spcPts val="292"/>
              </a:spcAft>
              <a:buFont typeface="Wingdings" pitchFamily="2" charset="2"/>
              <a:buChar char="q"/>
            </a:pPr>
            <a:endParaRPr lang="en-US" dirty="0"/>
          </a:p>
        </p:txBody>
      </p:sp>
      <p:sp>
        <p:nvSpPr>
          <p:cNvPr id="4" name="Slide Number Placeholder 3"/>
          <p:cNvSpPr>
            <a:spLocks noGrp="1"/>
          </p:cNvSpPr>
          <p:nvPr>
            <p:ph type="sldNum" sz="quarter" idx="10"/>
          </p:nvPr>
        </p:nvSpPr>
        <p:spPr/>
        <p:txBody>
          <a:bodyPr/>
          <a:lstStyle/>
          <a:p>
            <a:fld id="{9FCDEED1-9F52-44CF-B5EE-6C50EB10F0F6}" type="slidenum">
              <a:rPr lang="en-US" smtClean="0"/>
              <a:pPr/>
              <a:t>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a:extLst>
              <a:ext uri="{FF2B5EF4-FFF2-40B4-BE49-F238E27FC236}">
                <a16:creationId xmlns:a16="http://schemas.microsoft.com/office/drawing/2014/main" id="{B7B27EEE-46F4-B1BB-5EF3-30E3053B6E5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9pPr>
          </a:lstStyle>
          <a:p>
            <a:pPr>
              <a:spcBef>
                <a:spcPct val="0"/>
              </a:spcBef>
            </a:pPr>
            <a:fld id="{8ED7B8B1-318D-7746-BEC4-5B789E3EF600}" type="slidenum">
              <a:rPr lang="en-US" altLang="en-US">
                <a:latin typeface="Century Gothic" panose="020B0502020202020204" pitchFamily="34" charset="0"/>
              </a:rPr>
              <a:pPr>
                <a:spcBef>
                  <a:spcPct val="0"/>
                </a:spcBef>
              </a:pPr>
              <a:t>7</a:t>
            </a:fld>
            <a:endParaRPr lang="en-US" altLang="en-US">
              <a:latin typeface="Century Gothic" panose="020B0502020202020204" pitchFamily="34" charset="0"/>
            </a:endParaRPr>
          </a:p>
        </p:txBody>
      </p:sp>
      <p:sp>
        <p:nvSpPr>
          <p:cNvPr id="22530" name="Rectangle 2">
            <a:extLst>
              <a:ext uri="{FF2B5EF4-FFF2-40B4-BE49-F238E27FC236}">
                <a16:creationId xmlns:a16="http://schemas.microsoft.com/office/drawing/2014/main" id="{17D0D903-6462-2B4D-13BA-6C3FE1967AD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Rectangle 3">
            <a:extLst>
              <a:ext uri="{FF2B5EF4-FFF2-40B4-BE49-F238E27FC236}">
                <a16:creationId xmlns:a16="http://schemas.microsoft.com/office/drawing/2014/main" id="{6B6F1810-7F2B-56C7-1111-9AE053ECD71D}"/>
              </a:ext>
            </a:extLst>
          </p:cNvPr>
          <p:cNvSpPr>
            <a:spLocks noGrp="1" noChangeArrowheads="1"/>
          </p:cNvSpPr>
          <p:nvPr>
            <p:ph type="body" idx="1"/>
          </p:nvPr>
        </p:nvSpPr>
        <p:spPr bwMode="auto">
          <a:xfrm>
            <a:off x="776288" y="4575175"/>
            <a:ext cx="5427662" cy="3586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288"/>
              </a:spcAft>
              <a:buFont typeface="Wingdings" pitchFamily="2" charset="2"/>
              <a:buChar char="q"/>
            </a:pP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E876CC55-57AE-44F6-B83F-65C1E83782CB}" type="slidenum">
              <a:rPr lang="en-US" smtClean="0">
                <a:ea typeface="ＭＳ Ｐゴシック" pitchFamily="48" charset="-128"/>
              </a:rPr>
              <a:pPr/>
              <a:t>22</a:t>
            </a:fld>
            <a:endParaRPr lang="en-US">
              <a:ea typeface="ＭＳ Ｐゴシック" pitchFamily="48" charset="-128"/>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436664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DEFF4-130F-B878-5C83-1B999046E3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0CC53D-D1CA-5F22-E00B-CFE15473DC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4C176E-9D83-7D2E-9DC0-32A5BC39734E}"/>
              </a:ext>
            </a:extLst>
          </p:cNvPr>
          <p:cNvSpPr>
            <a:spLocks noGrp="1"/>
          </p:cNvSpPr>
          <p:nvPr>
            <p:ph type="dt" sz="half" idx="10"/>
          </p:nvPr>
        </p:nvSpPr>
        <p:spPr/>
        <p:txBody>
          <a:bodyPr/>
          <a:lstStyle/>
          <a:p>
            <a:fld id="{A63690C8-7CAF-F44A-B530-B727D6AC6AA9}" type="datetimeFigureOut">
              <a:rPr lang="en-US" smtClean="0"/>
              <a:t>8/28/25</a:t>
            </a:fld>
            <a:endParaRPr lang="en-US"/>
          </a:p>
        </p:txBody>
      </p:sp>
      <p:sp>
        <p:nvSpPr>
          <p:cNvPr id="5" name="Footer Placeholder 4">
            <a:extLst>
              <a:ext uri="{FF2B5EF4-FFF2-40B4-BE49-F238E27FC236}">
                <a16:creationId xmlns:a16="http://schemas.microsoft.com/office/drawing/2014/main" id="{F00EB000-95A0-D178-F6CB-A481083AE7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777B9D-42E2-67D6-5345-A8838A061C87}"/>
              </a:ext>
            </a:extLst>
          </p:cNvPr>
          <p:cNvSpPr>
            <a:spLocks noGrp="1"/>
          </p:cNvSpPr>
          <p:nvPr>
            <p:ph type="sldNum" sz="quarter" idx="12"/>
          </p:nvPr>
        </p:nvSpPr>
        <p:spPr/>
        <p:txBody>
          <a:bodyPr/>
          <a:lstStyle/>
          <a:p>
            <a:fld id="{C8CB1DA0-8B50-CF46-A4AB-11924CF014C2}" type="slidenum">
              <a:rPr lang="en-US" smtClean="0"/>
              <a:t>‹#›</a:t>
            </a:fld>
            <a:endParaRPr lang="en-US"/>
          </a:p>
        </p:txBody>
      </p:sp>
    </p:spTree>
    <p:extLst>
      <p:ext uri="{BB962C8B-B14F-4D97-AF65-F5344CB8AC3E}">
        <p14:creationId xmlns:p14="http://schemas.microsoft.com/office/powerpoint/2010/main" val="2191030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28BF2-8C27-56A8-B1FE-CBDB57E176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A4E1CE-D9D8-5AA7-AE42-CEA4588986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4115CB-CE5C-4D51-8B87-FFFEC0CAD0C0}"/>
              </a:ext>
            </a:extLst>
          </p:cNvPr>
          <p:cNvSpPr>
            <a:spLocks noGrp="1"/>
          </p:cNvSpPr>
          <p:nvPr>
            <p:ph type="dt" sz="half" idx="10"/>
          </p:nvPr>
        </p:nvSpPr>
        <p:spPr/>
        <p:txBody>
          <a:bodyPr/>
          <a:lstStyle/>
          <a:p>
            <a:fld id="{A63690C8-7CAF-F44A-B530-B727D6AC6AA9}" type="datetimeFigureOut">
              <a:rPr lang="en-US" smtClean="0"/>
              <a:t>8/28/25</a:t>
            </a:fld>
            <a:endParaRPr lang="en-US"/>
          </a:p>
        </p:txBody>
      </p:sp>
      <p:sp>
        <p:nvSpPr>
          <p:cNvPr id="5" name="Footer Placeholder 4">
            <a:extLst>
              <a:ext uri="{FF2B5EF4-FFF2-40B4-BE49-F238E27FC236}">
                <a16:creationId xmlns:a16="http://schemas.microsoft.com/office/drawing/2014/main" id="{5B9E4934-4580-7451-1FD6-5CF39EFFA4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27B196-2740-C3E2-E85A-923B15687BA4}"/>
              </a:ext>
            </a:extLst>
          </p:cNvPr>
          <p:cNvSpPr>
            <a:spLocks noGrp="1"/>
          </p:cNvSpPr>
          <p:nvPr>
            <p:ph type="sldNum" sz="quarter" idx="12"/>
          </p:nvPr>
        </p:nvSpPr>
        <p:spPr/>
        <p:txBody>
          <a:bodyPr/>
          <a:lstStyle/>
          <a:p>
            <a:fld id="{C8CB1DA0-8B50-CF46-A4AB-11924CF014C2}" type="slidenum">
              <a:rPr lang="en-US" smtClean="0"/>
              <a:t>‹#›</a:t>
            </a:fld>
            <a:endParaRPr lang="en-US"/>
          </a:p>
        </p:txBody>
      </p:sp>
    </p:spTree>
    <p:extLst>
      <p:ext uri="{BB962C8B-B14F-4D97-AF65-F5344CB8AC3E}">
        <p14:creationId xmlns:p14="http://schemas.microsoft.com/office/powerpoint/2010/main" val="289113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1BB4AD-84ED-08DB-8B1C-96C18A5EE5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8F6CD1-BD17-D17B-8784-DB340ACFC7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385B21-9E4D-CDE7-A325-1165324AAE9F}"/>
              </a:ext>
            </a:extLst>
          </p:cNvPr>
          <p:cNvSpPr>
            <a:spLocks noGrp="1"/>
          </p:cNvSpPr>
          <p:nvPr>
            <p:ph type="dt" sz="half" idx="10"/>
          </p:nvPr>
        </p:nvSpPr>
        <p:spPr/>
        <p:txBody>
          <a:bodyPr/>
          <a:lstStyle/>
          <a:p>
            <a:fld id="{A63690C8-7CAF-F44A-B530-B727D6AC6AA9}" type="datetimeFigureOut">
              <a:rPr lang="en-US" smtClean="0"/>
              <a:t>8/28/25</a:t>
            </a:fld>
            <a:endParaRPr lang="en-US"/>
          </a:p>
        </p:txBody>
      </p:sp>
      <p:sp>
        <p:nvSpPr>
          <p:cNvPr id="5" name="Footer Placeholder 4">
            <a:extLst>
              <a:ext uri="{FF2B5EF4-FFF2-40B4-BE49-F238E27FC236}">
                <a16:creationId xmlns:a16="http://schemas.microsoft.com/office/drawing/2014/main" id="{BD17FC6C-47B9-DA88-1E60-1366D1993C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90DEBF-9223-438D-7F64-FEF8E96EEE95}"/>
              </a:ext>
            </a:extLst>
          </p:cNvPr>
          <p:cNvSpPr>
            <a:spLocks noGrp="1"/>
          </p:cNvSpPr>
          <p:nvPr>
            <p:ph type="sldNum" sz="quarter" idx="12"/>
          </p:nvPr>
        </p:nvSpPr>
        <p:spPr/>
        <p:txBody>
          <a:bodyPr/>
          <a:lstStyle/>
          <a:p>
            <a:fld id="{C8CB1DA0-8B50-CF46-A4AB-11924CF014C2}" type="slidenum">
              <a:rPr lang="en-US" smtClean="0"/>
              <a:t>‹#›</a:t>
            </a:fld>
            <a:endParaRPr lang="en-US"/>
          </a:p>
        </p:txBody>
      </p:sp>
    </p:spTree>
    <p:extLst>
      <p:ext uri="{BB962C8B-B14F-4D97-AF65-F5344CB8AC3E}">
        <p14:creationId xmlns:p14="http://schemas.microsoft.com/office/powerpoint/2010/main" val="4162943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7702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DC305-438D-8852-E72E-5FA868B235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C1A018-CC83-F320-3384-722A1EFBA0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69D474-F8BD-10CF-2E93-201EBC13089B}"/>
              </a:ext>
            </a:extLst>
          </p:cNvPr>
          <p:cNvSpPr>
            <a:spLocks noGrp="1"/>
          </p:cNvSpPr>
          <p:nvPr>
            <p:ph type="dt" sz="half" idx="10"/>
          </p:nvPr>
        </p:nvSpPr>
        <p:spPr/>
        <p:txBody>
          <a:bodyPr/>
          <a:lstStyle/>
          <a:p>
            <a:fld id="{A63690C8-7CAF-F44A-B530-B727D6AC6AA9}" type="datetimeFigureOut">
              <a:rPr lang="en-US" smtClean="0"/>
              <a:t>8/28/25</a:t>
            </a:fld>
            <a:endParaRPr lang="en-US"/>
          </a:p>
        </p:txBody>
      </p:sp>
      <p:sp>
        <p:nvSpPr>
          <p:cNvPr id="5" name="Footer Placeholder 4">
            <a:extLst>
              <a:ext uri="{FF2B5EF4-FFF2-40B4-BE49-F238E27FC236}">
                <a16:creationId xmlns:a16="http://schemas.microsoft.com/office/drawing/2014/main" id="{1C121C90-248E-FB38-D5E6-4224DF6032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1BC9BA-EB69-11B9-2C8D-EFB06A2FD2D3}"/>
              </a:ext>
            </a:extLst>
          </p:cNvPr>
          <p:cNvSpPr>
            <a:spLocks noGrp="1"/>
          </p:cNvSpPr>
          <p:nvPr>
            <p:ph type="sldNum" sz="quarter" idx="12"/>
          </p:nvPr>
        </p:nvSpPr>
        <p:spPr/>
        <p:txBody>
          <a:bodyPr/>
          <a:lstStyle/>
          <a:p>
            <a:fld id="{C8CB1DA0-8B50-CF46-A4AB-11924CF014C2}" type="slidenum">
              <a:rPr lang="en-US" smtClean="0"/>
              <a:t>‹#›</a:t>
            </a:fld>
            <a:endParaRPr lang="en-US"/>
          </a:p>
        </p:txBody>
      </p:sp>
    </p:spTree>
    <p:extLst>
      <p:ext uri="{BB962C8B-B14F-4D97-AF65-F5344CB8AC3E}">
        <p14:creationId xmlns:p14="http://schemas.microsoft.com/office/powerpoint/2010/main" val="205429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25D3C-D502-5C61-2354-FA95E81C9F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6154E2-FF8E-D83D-DA83-A4EAB73621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759310-FC21-504E-813A-8D265477F226}"/>
              </a:ext>
            </a:extLst>
          </p:cNvPr>
          <p:cNvSpPr>
            <a:spLocks noGrp="1"/>
          </p:cNvSpPr>
          <p:nvPr>
            <p:ph type="dt" sz="half" idx="10"/>
          </p:nvPr>
        </p:nvSpPr>
        <p:spPr/>
        <p:txBody>
          <a:bodyPr/>
          <a:lstStyle/>
          <a:p>
            <a:fld id="{A63690C8-7CAF-F44A-B530-B727D6AC6AA9}" type="datetimeFigureOut">
              <a:rPr lang="en-US" smtClean="0"/>
              <a:t>8/28/25</a:t>
            </a:fld>
            <a:endParaRPr lang="en-US"/>
          </a:p>
        </p:txBody>
      </p:sp>
      <p:sp>
        <p:nvSpPr>
          <p:cNvPr id="5" name="Footer Placeholder 4">
            <a:extLst>
              <a:ext uri="{FF2B5EF4-FFF2-40B4-BE49-F238E27FC236}">
                <a16:creationId xmlns:a16="http://schemas.microsoft.com/office/drawing/2014/main" id="{1ECC5F9E-347B-736E-0ED0-0A8237F440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EC9957-E924-0E70-7C0F-09E6A5B7A4C1}"/>
              </a:ext>
            </a:extLst>
          </p:cNvPr>
          <p:cNvSpPr>
            <a:spLocks noGrp="1"/>
          </p:cNvSpPr>
          <p:nvPr>
            <p:ph type="sldNum" sz="quarter" idx="12"/>
          </p:nvPr>
        </p:nvSpPr>
        <p:spPr/>
        <p:txBody>
          <a:bodyPr/>
          <a:lstStyle/>
          <a:p>
            <a:fld id="{C8CB1DA0-8B50-CF46-A4AB-11924CF014C2}" type="slidenum">
              <a:rPr lang="en-US" smtClean="0"/>
              <a:t>‹#›</a:t>
            </a:fld>
            <a:endParaRPr lang="en-US"/>
          </a:p>
        </p:txBody>
      </p:sp>
    </p:spTree>
    <p:extLst>
      <p:ext uri="{BB962C8B-B14F-4D97-AF65-F5344CB8AC3E}">
        <p14:creationId xmlns:p14="http://schemas.microsoft.com/office/powerpoint/2010/main" val="1009004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41789-6488-FAE2-BFDD-851138738F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F32439-0E99-B125-237A-C5B54E1726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6F3705-A33A-8E51-CE37-B1450939AB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E0B95E-CAF0-5C15-D3C2-2CB6AFB57C3E}"/>
              </a:ext>
            </a:extLst>
          </p:cNvPr>
          <p:cNvSpPr>
            <a:spLocks noGrp="1"/>
          </p:cNvSpPr>
          <p:nvPr>
            <p:ph type="dt" sz="half" idx="10"/>
          </p:nvPr>
        </p:nvSpPr>
        <p:spPr/>
        <p:txBody>
          <a:bodyPr/>
          <a:lstStyle/>
          <a:p>
            <a:fld id="{A63690C8-7CAF-F44A-B530-B727D6AC6AA9}" type="datetimeFigureOut">
              <a:rPr lang="en-US" smtClean="0"/>
              <a:t>8/28/25</a:t>
            </a:fld>
            <a:endParaRPr lang="en-US"/>
          </a:p>
        </p:txBody>
      </p:sp>
      <p:sp>
        <p:nvSpPr>
          <p:cNvPr id="6" name="Footer Placeholder 5">
            <a:extLst>
              <a:ext uri="{FF2B5EF4-FFF2-40B4-BE49-F238E27FC236}">
                <a16:creationId xmlns:a16="http://schemas.microsoft.com/office/drawing/2014/main" id="{56766576-26A9-CAA7-2A8F-AAB2F1F5C3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E56F24-4B8A-5554-9D93-59494C7A52F5}"/>
              </a:ext>
            </a:extLst>
          </p:cNvPr>
          <p:cNvSpPr>
            <a:spLocks noGrp="1"/>
          </p:cNvSpPr>
          <p:nvPr>
            <p:ph type="sldNum" sz="quarter" idx="12"/>
          </p:nvPr>
        </p:nvSpPr>
        <p:spPr/>
        <p:txBody>
          <a:bodyPr/>
          <a:lstStyle/>
          <a:p>
            <a:fld id="{C8CB1DA0-8B50-CF46-A4AB-11924CF014C2}" type="slidenum">
              <a:rPr lang="en-US" smtClean="0"/>
              <a:t>‹#›</a:t>
            </a:fld>
            <a:endParaRPr lang="en-US"/>
          </a:p>
        </p:txBody>
      </p:sp>
    </p:spTree>
    <p:extLst>
      <p:ext uri="{BB962C8B-B14F-4D97-AF65-F5344CB8AC3E}">
        <p14:creationId xmlns:p14="http://schemas.microsoft.com/office/powerpoint/2010/main" val="3701580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07E4C-D0A6-4156-6F7A-0A670D2222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2809F0-17BD-DDFB-0E72-6F2C56F61D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75F5B8-C0D9-720A-A98B-E8E5134472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CB440F-F9AE-BEC4-1482-773F31B2CB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E674E1-4550-39E7-522D-D99D0A0AF6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F72322-7779-8DCF-DE4B-AF25B5DFF4D9}"/>
              </a:ext>
            </a:extLst>
          </p:cNvPr>
          <p:cNvSpPr>
            <a:spLocks noGrp="1"/>
          </p:cNvSpPr>
          <p:nvPr>
            <p:ph type="dt" sz="half" idx="10"/>
          </p:nvPr>
        </p:nvSpPr>
        <p:spPr/>
        <p:txBody>
          <a:bodyPr/>
          <a:lstStyle/>
          <a:p>
            <a:fld id="{A63690C8-7CAF-F44A-B530-B727D6AC6AA9}" type="datetimeFigureOut">
              <a:rPr lang="en-US" smtClean="0"/>
              <a:t>8/28/25</a:t>
            </a:fld>
            <a:endParaRPr lang="en-US"/>
          </a:p>
        </p:txBody>
      </p:sp>
      <p:sp>
        <p:nvSpPr>
          <p:cNvPr id="8" name="Footer Placeholder 7">
            <a:extLst>
              <a:ext uri="{FF2B5EF4-FFF2-40B4-BE49-F238E27FC236}">
                <a16:creationId xmlns:a16="http://schemas.microsoft.com/office/drawing/2014/main" id="{A6441A70-4B64-21B1-F2DE-DE0901DC16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93868AD-2A34-1582-46AE-D6299A947B97}"/>
              </a:ext>
            </a:extLst>
          </p:cNvPr>
          <p:cNvSpPr>
            <a:spLocks noGrp="1"/>
          </p:cNvSpPr>
          <p:nvPr>
            <p:ph type="sldNum" sz="quarter" idx="12"/>
          </p:nvPr>
        </p:nvSpPr>
        <p:spPr/>
        <p:txBody>
          <a:bodyPr/>
          <a:lstStyle/>
          <a:p>
            <a:fld id="{C8CB1DA0-8B50-CF46-A4AB-11924CF014C2}" type="slidenum">
              <a:rPr lang="en-US" smtClean="0"/>
              <a:t>‹#›</a:t>
            </a:fld>
            <a:endParaRPr lang="en-US"/>
          </a:p>
        </p:txBody>
      </p:sp>
    </p:spTree>
    <p:extLst>
      <p:ext uri="{BB962C8B-B14F-4D97-AF65-F5344CB8AC3E}">
        <p14:creationId xmlns:p14="http://schemas.microsoft.com/office/powerpoint/2010/main" val="501341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5B30F-A6E8-961E-CB62-51AA6D6D4D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669831-F8B1-4A6D-F2B0-1D99D9CBE8F0}"/>
              </a:ext>
            </a:extLst>
          </p:cNvPr>
          <p:cNvSpPr>
            <a:spLocks noGrp="1"/>
          </p:cNvSpPr>
          <p:nvPr>
            <p:ph type="dt" sz="half" idx="10"/>
          </p:nvPr>
        </p:nvSpPr>
        <p:spPr/>
        <p:txBody>
          <a:bodyPr/>
          <a:lstStyle/>
          <a:p>
            <a:fld id="{A63690C8-7CAF-F44A-B530-B727D6AC6AA9}" type="datetimeFigureOut">
              <a:rPr lang="en-US" smtClean="0"/>
              <a:t>8/28/25</a:t>
            </a:fld>
            <a:endParaRPr lang="en-US"/>
          </a:p>
        </p:txBody>
      </p:sp>
      <p:sp>
        <p:nvSpPr>
          <p:cNvPr id="4" name="Footer Placeholder 3">
            <a:extLst>
              <a:ext uri="{FF2B5EF4-FFF2-40B4-BE49-F238E27FC236}">
                <a16:creationId xmlns:a16="http://schemas.microsoft.com/office/drawing/2014/main" id="{ECF85768-CDDA-7D52-A5A2-18116FB86E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D20D39-00A5-E244-2063-D43842ABF520}"/>
              </a:ext>
            </a:extLst>
          </p:cNvPr>
          <p:cNvSpPr>
            <a:spLocks noGrp="1"/>
          </p:cNvSpPr>
          <p:nvPr>
            <p:ph type="sldNum" sz="quarter" idx="12"/>
          </p:nvPr>
        </p:nvSpPr>
        <p:spPr/>
        <p:txBody>
          <a:bodyPr/>
          <a:lstStyle/>
          <a:p>
            <a:fld id="{C8CB1DA0-8B50-CF46-A4AB-11924CF014C2}" type="slidenum">
              <a:rPr lang="en-US" smtClean="0"/>
              <a:t>‹#›</a:t>
            </a:fld>
            <a:endParaRPr lang="en-US"/>
          </a:p>
        </p:txBody>
      </p:sp>
    </p:spTree>
    <p:extLst>
      <p:ext uri="{BB962C8B-B14F-4D97-AF65-F5344CB8AC3E}">
        <p14:creationId xmlns:p14="http://schemas.microsoft.com/office/powerpoint/2010/main" val="1642842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1ADB77-9ADA-BB57-E425-B58F7C67F914}"/>
              </a:ext>
            </a:extLst>
          </p:cNvPr>
          <p:cNvSpPr>
            <a:spLocks noGrp="1"/>
          </p:cNvSpPr>
          <p:nvPr>
            <p:ph type="dt" sz="half" idx="10"/>
          </p:nvPr>
        </p:nvSpPr>
        <p:spPr/>
        <p:txBody>
          <a:bodyPr/>
          <a:lstStyle/>
          <a:p>
            <a:fld id="{A63690C8-7CAF-F44A-B530-B727D6AC6AA9}" type="datetimeFigureOut">
              <a:rPr lang="en-US" smtClean="0"/>
              <a:t>8/28/25</a:t>
            </a:fld>
            <a:endParaRPr lang="en-US"/>
          </a:p>
        </p:txBody>
      </p:sp>
      <p:sp>
        <p:nvSpPr>
          <p:cNvPr id="3" name="Footer Placeholder 2">
            <a:extLst>
              <a:ext uri="{FF2B5EF4-FFF2-40B4-BE49-F238E27FC236}">
                <a16:creationId xmlns:a16="http://schemas.microsoft.com/office/drawing/2014/main" id="{7B3D4FDC-87EF-E330-EF37-87C9727EB9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5103D5-6E35-8A0C-9769-D189E502F429}"/>
              </a:ext>
            </a:extLst>
          </p:cNvPr>
          <p:cNvSpPr>
            <a:spLocks noGrp="1"/>
          </p:cNvSpPr>
          <p:nvPr>
            <p:ph type="sldNum" sz="quarter" idx="12"/>
          </p:nvPr>
        </p:nvSpPr>
        <p:spPr/>
        <p:txBody>
          <a:bodyPr/>
          <a:lstStyle/>
          <a:p>
            <a:fld id="{C8CB1DA0-8B50-CF46-A4AB-11924CF014C2}" type="slidenum">
              <a:rPr lang="en-US" smtClean="0"/>
              <a:t>‹#›</a:t>
            </a:fld>
            <a:endParaRPr lang="en-US"/>
          </a:p>
        </p:txBody>
      </p:sp>
    </p:spTree>
    <p:extLst>
      <p:ext uri="{BB962C8B-B14F-4D97-AF65-F5344CB8AC3E}">
        <p14:creationId xmlns:p14="http://schemas.microsoft.com/office/powerpoint/2010/main" val="1535208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B0C99-1531-A01D-A5E4-6F479D96B0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9AB39E-C81B-2739-8F8E-5D1FDF1D33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608655-5627-082B-608D-DE3262E27F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118C09-6422-B2AE-0A49-8AC9D243703A}"/>
              </a:ext>
            </a:extLst>
          </p:cNvPr>
          <p:cNvSpPr>
            <a:spLocks noGrp="1"/>
          </p:cNvSpPr>
          <p:nvPr>
            <p:ph type="dt" sz="half" idx="10"/>
          </p:nvPr>
        </p:nvSpPr>
        <p:spPr/>
        <p:txBody>
          <a:bodyPr/>
          <a:lstStyle/>
          <a:p>
            <a:fld id="{A63690C8-7CAF-F44A-B530-B727D6AC6AA9}" type="datetimeFigureOut">
              <a:rPr lang="en-US" smtClean="0"/>
              <a:t>8/28/25</a:t>
            </a:fld>
            <a:endParaRPr lang="en-US"/>
          </a:p>
        </p:txBody>
      </p:sp>
      <p:sp>
        <p:nvSpPr>
          <p:cNvPr id="6" name="Footer Placeholder 5">
            <a:extLst>
              <a:ext uri="{FF2B5EF4-FFF2-40B4-BE49-F238E27FC236}">
                <a16:creationId xmlns:a16="http://schemas.microsoft.com/office/drawing/2014/main" id="{F716B12D-778C-A1BD-BAE2-85095AEF22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7CCCF0-A09B-D30F-2F33-3553ED6FC64A}"/>
              </a:ext>
            </a:extLst>
          </p:cNvPr>
          <p:cNvSpPr>
            <a:spLocks noGrp="1"/>
          </p:cNvSpPr>
          <p:nvPr>
            <p:ph type="sldNum" sz="quarter" idx="12"/>
          </p:nvPr>
        </p:nvSpPr>
        <p:spPr/>
        <p:txBody>
          <a:bodyPr/>
          <a:lstStyle/>
          <a:p>
            <a:fld id="{C8CB1DA0-8B50-CF46-A4AB-11924CF014C2}" type="slidenum">
              <a:rPr lang="en-US" smtClean="0"/>
              <a:t>‹#›</a:t>
            </a:fld>
            <a:endParaRPr lang="en-US"/>
          </a:p>
        </p:txBody>
      </p:sp>
    </p:spTree>
    <p:extLst>
      <p:ext uri="{BB962C8B-B14F-4D97-AF65-F5344CB8AC3E}">
        <p14:creationId xmlns:p14="http://schemas.microsoft.com/office/powerpoint/2010/main" val="4060876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7D81E-8116-41B4-8570-E1FAF50652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BBF7BF-4791-3CEF-692B-0CEE56BCB6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BBE547-C749-5CE0-16F8-C05F847F5C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6E0895-BB91-E56F-AA86-D49FA010B1FA}"/>
              </a:ext>
            </a:extLst>
          </p:cNvPr>
          <p:cNvSpPr>
            <a:spLocks noGrp="1"/>
          </p:cNvSpPr>
          <p:nvPr>
            <p:ph type="dt" sz="half" idx="10"/>
          </p:nvPr>
        </p:nvSpPr>
        <p:spPr/>
        <p:txBody>
          <a:bodyPr/>
          <a:lstStyle/>
          <a:p>
            <a:fld id="{A63690C8-7CAF-F44A-B530-B727D6AC6AA9}" type="datetimeFigureOut">
              <a:rPr lang="en-US" smtClean="0"/>
              <a:t>8/28/25</a:t>
            </a:fld>
            <a:endParaRPr lang="en-US"/>
          </a:p>
        </p:txBody>
      </p:sp>
      <p:sp>
        <p:nvSpPr>
          <p:cNvPr id="6" name="Footer Placeholder 5">
            <a:extLst>
              <a:ext uri="{FF2B5EF4-FFF2-40B4-BE49-F238E27FC236}">
                <a16:creationId xmlns:a16="http://schemas.microsoft.com/office/drawing/2014/main" id="{77422B60-6331-A77A-7510-743F843F2B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E29931-F99A-46B0-2D94-99493FE02226}"/>
              </a:ext>
            </a:extLst>
          </p:cNvPr>
          <p:cNvSpPr>
            <a:spLocks noGrp="1"/>
          </p:cNvSpPr>
          <p:nvPr>
            <p:ph type="sldNum" sz="quarter" idx="12"/>
          </p:nvPr>
        </p:nvSpPr>
        <p:spPr/>
        <p:txBody>
          <a:bodyPr/>
          <a:lstStyle/>
          <a:p>
            <a:fld id="{C8CB1DA0-8B50-CF46-A4AB-11924CF014C2}" type="slidenum">
              <a:rPr lang="en-US" smtClean="0"/>
              <a:t>‹#›</a:t>
            </a:fld>
            <a:endParaRPr lang="en-US"/>
          </a:p>
        </p:txBody>
      </p:sp>
    </p:spTree>
    <p:extLst>
      <p:ext uri="{BB962C8B-B14F-4D97-AF65-F5344CB8AC3E}">
        <p14:creationId xmlns:p14="http://schemas.microsoft.com/office/powerpoint/2010/main" val="2453678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44736E-2D5A-539E-9412-A636125569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A14D85-3AD4-A423-36AD-FA84B9B8A9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3A587-C0EE-D32B-4F95-59B4E8FE9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3690C8-7CAF-F44A-B530-B727D6AC6AA9}" type="datetimeFigureOut">
              <a:rPr lang="en-US" smtClean="0"/>
              <a:t>8/28/25</a:t>
            </a:fld>
            <a:endParaRPr lang="en-US"/>
          </a:p>
        </p:txBody>
      </p:sp>
      <p:sp>
        <p:nvSpPr>
          <p:cNvPr id="5" name="Footer Placeholder 4">
            <a:extLst>
              <a:ext uri="{FF2B5EF4-FFF2-40B4-BE49-F238E27FC236}">
                <a16:creationId xmlns:a16="http://schemas.microsoft.com/office/drawing/2014/main" id="{5D5731C8-9674-83F7-5CB0-DD9C102A6B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15AAA8-5E43-BF84-815E-A91B92A970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CB1DA0-8B50-CF46-A4AB-11924CF014C2}" type="slidenum">
              <a:rPr lang="en-US" smtClean="0"/>
              <a:t>‹#›</a:t>
            </a:fld>
            <a:endParaRPr lang="en-US"/>
          </a:p>
        </p:txBody>
      </p:sp>
    </p:spTree>
    <p:extLst>
      <p:ext uri="{BB962C8B-B14F-4D97-AF65-F5344CB8AC3E}">
        <p14:creationId xmlns:p14="http://schemas.microsoft.com/office/powerpoint/2010/main" val="1923325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fda.gov/advisory-committees/advisory-committee-calendar/updated-meeting-date-and-public-participation-information-may-5-2025-joint-meeting-drug-safety-and"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hyperlink" Target="https://www.apnews.com/cfc86f47e03843849a89ab3fce44c73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889571" y="-130629"/>
            <a:ext cx="9144000" cy="2378765"/>
          </a:xfrm>
        </p:spPr>
        <p:txBody>
          <a:bodyPr>
            <a:noAutofit/>
          </a:bodyPr>
          <a:lstStyle/>
          <a:p>
            <a:r>
              <a:rPr lang="en-US" sz="4000" b="1" dirty="0">
                <a:latin typeface="Arial" panose="020B0604020202020204" pitchFamily="34" charset="0"/>
                <a:cs typeface="Arial" panose="020B0604020202020204" pitchFamily="34" charset="0"/>
              </a:rPr>
              <a:t>The Opioid Epidemic-Update and Impact in Workers’ Compensation</a:t>
            </a:r>
            <a:br>
              <a:rPr lang="en-US" sz="4000" b="1" dirty="0">
                <a:latin typeface="Arial" panose="020B0604020202020204" pitchFamily="34" charset="0"/>
                <a:cs typeface="Arial" panose="020B0604020202020204" pitchFamily="34" charset="0"/>
              </a:rPr>
            </a:br>
            <a:br>
              <a:rPr lang="en-US" sz="4000" b="1" dirty="0">
                <a:latin typeface="Arial" panose="020B0604020202020204" pitchFamily="34" charset="0"/>
                <a:cs typeface="Arial" panose="020B0604020202020204" pitchFamily="34" charset="0"/>
              </a:rPr>
            </a:br>
            <a:endParaRPr lang="en-US" sz="4000" dirty="0">
              <a:latin typeface="Arial" panose="020B0604020202020204" pitchFamily="34" charset="0"/>
              <a:cs typeface="Arial" panose="020B0604020202020204" pitchFamily="34" charset="0"/>
            </a:endParaRPr>
          </a:p>
        </p:txBody>
      </p:sp>
      <p:sp>
        <p:nvSpPr>
          <p:cNvPr id="5" name="Content Placeholder 4"/>
          <p:cNvSpPr>
            <a:spLocks noGrp="1"/>
          </p:cNvSpPr>
          <p:nvPr>
            <p:ph type="subTitle" idx="1"/>
          </p:nvPr>
        </p:nvSpPr>
        <p:spPr>
          <a:xfrm>
            <a:off x="1524000" y="1699236"/>
            <a:ext cx="9144000" cy="3459527"/>
          </a:xfrm>
        </p:spPr>
        <p:txBody>
          <a:bodyPr>
            <a:normAutofit/>
          </a:bodyPr>
          <a:lstStyle/>
          <a:p>
            <a:pPr algn="ctr">
              <a:lnSpc>
                <a:spcPct val="60000"/>
              </a:lnSpc>
              <a:buNone/>
              <a:defRPr/>
            </a:pPr>
            <a:r>
              <a:rPr lang="en-US" b="1" dirty="0">
                <a:latin typeface="Arial" panose="020B0604020202020204" pitchFamily="34" charset="0"/>
                <a:cs typeface="Arial" panose="020B0604020202020204" pitchFamily="34" charset="0"/>
              </a:rPr>
              <a:t>Gary M. Franklin, MD, MPH</a:t>
            </a:r>
          </a:p>
          <a:p>
            <a:pPr algn="ctr">
              <a:lnSpc>
                <a:spcPct val="60000"/>
              </a:lnSpc>
              <a:buNone/>
              <a:defRPr/>
            </a:pPr>
            <a:r>
              <a:rPr lang="en-US" b="1" dirty="0">
                <a:latin typeface="Arial" panose="020B0604020202020204" pitchFamily="34" charset="0"/>
                <a:cs typeface="Arial" panose="020B0604020202020204" pitchFamily="34" charset="0"/>
              </a:rPr>
              <a:t>Research Professor</a:t>
            </a:r>
          </a:p>
          <a:p>
            <a:pPr algn="ctr">
              <a:lnSpc>
                <a:spcPct val="60000"/>
              </a:lnSpc>
              <a:buNone/>
              <a:defRPr/>
            </a:pPr>
            <a:r>
              <a:rPr lang="en-US" b="1" dirty="0">
                <a:latin typeface="Arial" panose="020B0604020202020204" pitchFamily="34" charset="0"/>
                <a:cs typeface="Arial" panose="020B0604020202020204" pitchFamily="34" charset="0"/>
              </a:rPr>
              <a:t>Departments of Environmental Health, </a:t>
            </a:r>
          </a:p>
          <a:p>
            <a:pPr algn="ctr">
              <a:lnSpc>
                <a:spcPct val="60000"/>
              </a:lnSpc>
              <a:buNone/>
              <a:defRPr/>
            </a:pPr>
            <a:r>
              <a:rPr lang="en-US" b="1" dirty="0">
                <a:latin typeface="Arial" panose="020B0604020202020204" pitchFamily="34" charset="0"/>
                <a:cs typeface="Arial" panose="020B0604020202020204" pitchFamily="34" charset="0"/>
              </a:rPr>
              <a:t> Neurology, and Health Services</a:t>
            </a:r>
          </a:p>
          <a:p>
            <a:pPr algn="ctr">
              <a:lnSpc>
                <a:spcPct val="60000"/>
              </a:lnSpc>
              <a:buNone/>
              <a:defRPr/>
            </a:pPr>
            <a:r>
              <a:rPr lang="en-US" b="1" dirty="0">
                <a:latin typeface="Arial" panose="020B0604020202020204" pitchFamily="34" charset="0"/>
                <a:cs typeface="Arial" panose="020B0604020202020204" pitchFamily="34" charset="0"/>
              </a:rPr>
              <a:t>University of Washington</a:t>
            </a:r>
          </a:p>
          <a:p>
            <a:pPr>
              <a:lnSpc>
                <a:spcPct val="60000"/>
              </a:lnSpc>
              <a:buNone/>
              <a:defRPr/>
            </a:pPr>
            <a:endParaRPr lang="en-US" dirty="0">
              <a:latin typeface="Arial" panose="020B0604020202020204" pitchFamily="34" charset="0"/>
              <a:cs typeface="Arial" panose="020B0604020202020204" pitchFamily="34" charset="0"/>
            </a:endParaRPr>
          </a:p>
          <a:p>
            <a:pPr algn="ctr">
              <a:lnSpc>
                <a:spcPct val="60000"/>
              </a:lnSpc>
              <a:buNone/>
              <a:defRPr/>
            </a:pPr>
            <a:r>
              <a:rPr lang="en-US" b="1" dirty="0">
                <a:latin typeface="Arial" panose="020B0604020202020204" pitchFamily="34" charset="0"/>
                <a:cs typeface="Arial" panose="020B0604020202020204" pitchFamily="34" charset="0"/>
              </a:rPr>
              <a:t>Medical Director, Washington state Dept of Labor and</a:t>
            </a:r>
          </a:p>
          <a:p>
            <a:pPr algn="ctr">
              <a:lnSpc>
                <a:spcPct val="60000"/>
              </a:lnSpc>
              <a:buNone/>
              <a:defRPr/>
            </a:pPr>
            <a:r>
              <a:rPr lang="en-US" b="1" dirty="0">
                <a:latin typeface="Arial" panose="020B0604020202020204" pitchFamily="34" charset="0"/>
                <a:cs typeface="Arial" panose="020B0604020202020204" pitchFamily="34" charset="0"/>
              </a:rPr>
              <a:t> Industries</a:t>
            </a:r>
          </a:p>
          <a:p>
            <a:pPr algn="ctr">
              <a:lnSpc>
                <a:spcPct val="60000"/>
              </a:lnSpc>
              <a:buNone/>
              <a:defRPr/>
            </a:pPr>
            <a:endParaRPr lang="en-US" b="1" dirty="0">
              <a:latin typeface="Arial" panose="020B0604020202020204" pitchFamily="34" charset="0"/>
              <a:cs typeface="Arial" panose="020B0604020202020204" pitchFamily="34" charset="0"/>
            </a:endParaRPr>
          </a:p>
          <a:p>
            <a:pPr algn="ctr">
              <a:lnSpc>
                <a:spcPct val="60000"/>
              </a:lnSpc>
              <a:buNone/>
              <a:defRPr/>
            </a:pPr>
            <a:endParaRPr lang="en-US" sz="4400" b="1" dirty="0">
              <a:latin typeface="Arial" panose="020B0604020202020204" pitchFamily="34" charset="0"/>
              <a:cs typeface="Arial" panose="020B0604020202020204" pitchFamily="34" charset="0"/>
            </a:endParaRPr>
          </a:p>
          <a:p>
            <a:pPr algn="ctr">
              <a:lnSpc>
                <a:spcPct val="60000"/>
              </a:lnSpc>
              <a:buNone/>
              <a:defRPr/>
            </a:pPr>
            <a:endParaRPr lang="en-US" sz="4400" dirty="0">
              <a:latin typeface="Arial" panose="020B0604020202020204" pitchFamily="34" charset="0"/>
              <a:cs typeface="Arial" panose="020B0604020202020204" pitchFamily="34" charset="0"/>
            </a:endParaRPr>
          </a:p>
          <a:p>
            <a:pPr marL="0" indent="0">
              <a:buNone/>
            </a:pPr>
            <a:endParaRPr lang="en-US" dirty="0"/>
          </a:p>
        </p:txBody>
      </p:sp>
      <p:sp>
        <p:nvSpPr>
          <p:cNvPr id="2" name="Rectangle 1"/>
          <p:cNvSpPr/>
          <p:nvPr/>
        </p:nvSpPr>
        <p:spPr>
          <a:xfrm>
            <a:off x="1819072" y="5667483"/>
            <a:ext cx="7072378" cy="830997"/>
          </a:xfrm>
          <a:prstGeom prst="rect">
            <a:avLst/>
          </a:prstGeom>
        </p:spPr>
        <p:txBody>
          <a:bodyPr wrap="square">
            <a:spAutoFit/>
          </a:bodyPr>
          <a:lstStyle/>
          <a:p>
            <a:r>
              <a:rPr lang="en-US" sz="2400" b="1" dirty="0">
                <a:latin typeface="Arial" panose="020B0604020202020204" pitchFamily="34" charset="0"/>
                <a:cs typeface="Arial" panose="020B0604020202020204" pitchFamily="34" charset="0"/>
              </a:rPr>
              <a:t>Montana Governors’ Conference</a:t>
            </a:r>
          </a:p>
          <a:p>
            <a:r>
              <a:rPr lang="en-US" sz="2400" b="1" dirty="0">
                <a:latin typeface="Arial" panose="020B0604020202020204" pitchFamily="34" charset="0"/>
                <a:cs typeface="Arial" panose="020B0604020202020204" pitchFamily="34" charset="0"/>
              </a:rPr>
              <a:t>Billings, MT.   Oct 4, 2025</a:t>
            </a:r>
            <a:endParaRPr lang="en-US" sz="2400" dirty="0"/>
          </a:p>
        </p:txBody>
      </p:sp>
    </p:spTree>
    <p:extLst>
      <p:ext uri="{BB962C8B-B14F-4D97-AF65-F5344CB8AC3E}">
        <p14:creationId xmlns:p14="http://schemas.microsoft.com/office/powerpoint/2010/main" val="3202082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98475"/>
            <a:ext cx="7886700" cy="1350498"/>
          </a:xfrm>
        </p:spPr>
        <p:txBody>
          <a:bodyPr>
            <a:normAutofit/>
          </a:bodyPr>
          <a:lstStyle/>
          <a:p>
            <a:r>
              <a:rPr lang="en-US" dirty="0"/>
              <a:t>Krebs et al. SPACE randomized trial: JAMA 2018; 319: 872-82</a:t>
            </a:r>
          </a:p>
        </p:txBody>
      </p:sp>
      <p:sp>
        <p:nvSpPr>
          <p:cNvPr id="3" name="Content Placeholder 2"/>
          <p:cNvSpPr>
            <a:spLocks noGrp="1"/>
          </p:cNvSpPr>
          <p:nvPr>
            <p:ph idx="1"/>
          </p:nvPr>
        </p:nvSpPr>
        <p:spPr>
          <a:xfrm>
            <a:off x="1083213" y="1667742"/>
            <a:ext cx="10213144" cy="5070683"/>
          </a:xfrm>
        </p:spPr>
        <p:txBody>
          <a:bodyPr>
            <a:normAutofit fontScale="92500" lnSpcReduction="10000"/>
          </a:bodyPr>
          <a:lstStyle/>
          <a:p>
            <a:r>
              <a:rPr lang="en-US" dirty="0"/>
              <a:t>Pragmatic trial opioid vs non-opioid meds over 12 months</a:t>
            </a:r>
          </a:p>
          <a:p>
            <a:r>
              <a:rPr lang="en-US" dirty="0"/>
              <a:t>Outcomes: pain-related function, pain intensity, and adverse effects</a:t>
            </a:r>
          </a:p>
          <a:p>
            <a:r>
              <a:rPr lang="en-US" dirty="0"/>
              <a:t>N=240 with mod/severe chronic LBP or hip/knee osteoarthritis despite analgesic use in MSP VA clinics</a:t>
            </a:r>
          </a:p>
          <a:p>
            <a:r>
              <a:rPr lang="en-US" dirty="0"/>
              <a:t>234/240 (97.5%) completed trial</a:t>
            </a:r>
          </a:p>
          <a:p>
            <a:r>
              <a:rPr lang="en-US" dirty="0"/>
              <a:t>Pain-related function no different at 12 months</a:t>
            </a:r>
          </a:p>
          <a:p>
            <a:r>
              <a:rPr lang="en-US" dirty="0"/>
              <a:t>Pain intensity better in non-opioid group</a:t>
            </a:r>
          </a:p>
          <a:p>
            <a:r>
              <a:rPr lang="en-US" dirty="0"/>
              <a:t>Adverse effects worse in opioid group</a:t>
            </a:r>
          </a:p>
          <a:p>
            <a:pPr marL="0" indent="0">
              <a:buNone/>
            </a:pPr>
            <a:r>
              <a:rPr lang="en-US" b="1" dirty="0">
                <a:solidFill>
                  <a:srgbClr val="FF0000"/>
                </a:solidFill>
              </a:rPr>
              <a:t>“Treatment with opioids was not superior to treatment with </a:t>
            </a:r>
            <a:r>
              <a:rPr lang="en-US" b="1" dirty="0" err="1">
                <a:solidFill>
                  <a:srgbClr val="FF0000"/>
                </a:solidFill>
              </a:rPr>
              <a:t>nonopioid</a:t>
            </a:r>
            <a:r>
              <a:rPr lang="en-US" b="1" dirty="0">
                <a:solidFill>
                  <a:srgbClr val="FF0000"/>
                </a:solidFill>
              </a:rPr>
              <a:t> medications for improving pain-related function over 12 months. Results do not support initiation of opioid therapy for moderate to severe chronic back pain or hip or knee osteoarthritis pain.”</a:t>
            </a:r>
          </a:p>
        </p:txBody>
      </p:sp>
    </p:spTree>
    <p:extLst>
      <p:ext uri="{BB962C8B-B14F-4D97-AF65-F5344CB8AC3E}">
        <p14:creationId xmlns:p14="http://schemas.microsoft.com/office/powerpoint/2010/main" val="273099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4" name="TextBox 3"/>
          <p:cNvSpPr txBox="1"/>
          <p:nvPr/>
        </p:nvSpPr>
        <p:spPr>
          <a:xfrm>
            <a:off x="1524000" y="285691"/>
            <a:ext cx="9144000" cy="461665"/>
          </a:xfrm>
          <a:prstGeom prst="rect">
            <a:avLst/>
          </a:prstGeom>
          <a:noFill/>
        </p:spPr>
        <p:txBody>
          <a:bodyPr wrap="square" rtlCol="0">
            <a:spAutoFit/>
          </a:bodyPr>
          <a:lstStyle/>
          <a:p>
            <a:pPr algn="ctr"/>
            <a:r>
              <a:rPr lang="en-US" sz="2400" b="1" dirty="0">
                <a:solidFill>
                  <a:schemeClr val="accent6">
                    <a:lumMod val="75000"/>
                  </a:schemeClr>
                </a:solidFill>
              </a:rPr>
              <a:t>Risk/Benefit of Opioids for Chronic Non-Cancer Pain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838200"/>
            <a:ext cx="7772400" cy="5829300"/>
          </a:xfrm>
          <a:prstGeom prst="rect">
            <a:avLst/>
          </a:prstGeom>
        </p:spPr>
      </p:pic>
    </p:spTree>
    <p:extLst>
      <p:ext uri="{BB962C8B-B14F-4D97-AF65-F5344CB8AC3E}">
        <p14:creationId xmlns:p14="http://schemas.microsoft.com/office/powerpoint/2010/main" val="2230326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172AF-5776-1FD6-AE0E-4094EA44336E}"/>
              </a:ext>
            </a:extLst>
          </p:cNvPr>
          <p:cNvSpPr>
            <a:spLocks noGrp="1"/>
          </p:cNvSpPr>
          <p:nvPr>
            <p:ph type="title"/>
          </p:nvPr>
        </p:nvSpPr>
        <p:spPr/>
        <p:txBody>
          <a:bodyPr/>
          <a:lstStyle/>
          <a:p>
            <a:r>
              <a:rPr lang="en-US" dirty="0"/>
              <a:t>CDC opioid guidelines-2016 vs 2022</a:t>
            </a:r>
          </a:p>
        </p:txBody>
      </p:sp>
      <p:sp>
        <p:nvSpPr>
          <p:cNvPr id="3" name="Content Placeholder 2">
            <a:extLst>
              <a:ext uri="{FF2B5EF4-FFF2-40B4-BE49-F238E27FC236}">
                <a16:creationId xmlns:a16="http://schemas.microsoft.com/office/drawing/2014/main" id="{CE53B376-9681-2FAB-6B36-B2DFBF505F51}"/>
              </a:ext>
            </a:extLst>
          </p:cNvPr>
          <p:cNvSpPr>
            <a:spLocks noGrp="1"/>
          </p:cNvSpPr>
          <p:nvPr>
            <p:ph idx="1"/>
          </p:nvPr>
        </p:nvSpPr>
        <p:spPr/>
        <p:txBody>
          <a:bodyPr>
            <a:normAutofit/>
          </a:bodyPr>
          <a:lstStyle/>
          <a:p>
            <a:r>
              <a:rPr lang="en-US" dirty="0"/>
              <a:t>Got rid of any dosing thresholds (50, 90 MED)</a:t>
            </a:r>
          </a:p>
          <a:p>
            <a:r>
              <a:rPr lang="en-US" dirty="0"/>
              <a:t>In place of specific yellow flag threshold doses, recommends </a:t>
            </a:r>
            <a:r>
              <a:rPr lang="en-US" sz="2800" dirty="0">
                <a:solidFill>
                  <a:srgbClr val="FF0000"/>
                </a:solidFill>
                <a:effectLst/>
                <a:latin typeface="Arial" panose="020B0604020202020204" pitchFamily="34" charset="0"/>
                <a:cs typeface="Arial" panose="020B0604020202020204" pitchFamily="34" charset="0"/>
              </a:rPr>
              <a:t>should carefully evaluate individual benefits and risks</a:t>
            </a:r>
          </a:p>
          <a:p>
            <a:r>
              <a:rPr lang="en-US" dirty="0">
                <a:solidFill>
                  <a:srgbClr val="FF0000"/>
                </a:solidFill>
                <a:latin typeface="Arial" panose="020B0604020202020204" pitchFamily="34" charset="0"/>
                <a:cs typeface="Arial" panose="020B0604020202020204" pitchFamily="34" charset="0"/>
              </a:rPr>
              <a:t>BUT </a:t>
            </a:r>
            <a:r>
              <a:rPr lang="en-US" sz="2800" dirty="0">
                <a:latin typeface="Arial" panose="020B0604020202020204" pitchFamily="34" charset="0"/>
                <a:cs typeface="Arial" panose="020B0604020202020204" pitchFamily="34" charset="0"/>
              </a:rPr>
              <a:t>THERE IS VERY LITTLE EVIDENCE THAT PRESCRIBERS CAN ADEQUATELY ASSESS RISK/BENEFIT TO ACCOMPLISH THIS RECOMMENDATION</a:t>
            </a:r>
          </a:p>
          <a:p>
            <a:endParaRPr lang="en-US" dirty="0">
              <a:effectLst/>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Also d</a:t>
            </a:r>
            <a:r>
              <a:rPr lang="en-US" dirty="0"/>
              <a:t>eleted recommended days supply of the first opioid prescription</a:t>
            </a:r>
          </a:p>
          <a:p>
            <a:endParaRPr lang="en-US" sz="2800" dirty="0">
              <a:effectLst/>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183544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394" y="154709"/>
            <a:ext cx="9736885" cy="759691"/>
          </a:xfrm>
        </p:spPr>
        <p:txBody>
          <a:bodyPr>
            <a:normAutofit fontScale="90000"/>
          </a:bodyPr>
          <a:lstStyle/>
          <a:p>
            <a:r>
              <a:rPr lang="en-US" sz="2800" dirty="0">
                <a:latin typeface="Arial" panose="020B0604020202020204" pitchFamily="34" charset="0"/>
                <a:cs typeface="Arial" panose="020B0604020202020204" pitchFamily="34" charset="0"/>
              </a:rPr>
              <a:t>Continued Use by Initial Days of Opioid Therapy-</a:t>
            </a:r>
            <a:r>
              <a:rPr lang="en-US" sz="2800" dirty="0">
                <a:solidFill>
                  <a:srgbClr val="FF0000"/>
                </a:solidFill>
                <a:latin typeface="Arial" panose="020B0604020202020204" pitchFamily="34" charset="0"/>
                <a:cs typeface="Arial" panose="020B0604020202020204" pitchFamily="34" charset="0"/>
              </a:rPr>
              <a:t>Risk of use at one year increases by 1%/day starting with Day 3</a:t>
            </a:r>
          </a:p>
        </p:txBody>
      </p:sp>
      <p:graphicFrame>
        <p:nvGraphicFramePr>
          <p:cNvPr id="6" name="Content Placeholder 5"/>
          <p:cNvGraphicFramePr>
            <a:graphicFrameLocks noGrp="1"/>
          </p:cNvGraphicFramePr>
          <p:nvPr>
            <p:ph idx="1"/>
          </p:nvPr>
        </p:nvGraphicFramePr>
        <p:xfrm>
          <a:off x="1083732" y="1022350"/>
          <a:ext cx="8349873" cy="499687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6098879" y="6248400"/>
            <a:ext cx="4343400" cy="338554"/>
          </a:xfrm>
          <a:prstGeom prst="rect">
            <a:avLst/>
          </a:prstGeom>
          <a:noFill/>
        </p:spPr>
        <p:txBody>
          <a:bodyPr wrap="square" rtlCol="0">
            <a:spAutoFit/>
          </a:bodyPr>
          <a:lstStyle/>
          <a:p>
            <a:r>
              <a:rPr lang="en-US" sz="1600" dirty="0">
                <a:latin typeface="Calibri" panose="020F0502020204030204" pitchFamily="34" charset="0"/>
              </a:rPr>
              <a:t>Shah et al. MMWR 2017 Mar 17;66(10):265-9 </a:t>
            </a:r>
          </a:p>
        </p:txBody>
      </p:sp>
      <p:sp>
        <p:nvSpPr>
          <p:cNvPr id="4" name="Slide Number Placeholder 3"/>
          <p:cNvSpPr>
            <a:spLocks noGrp="1"/>
          </p:cNvSpPr>
          <p:nvPr>
            <p:ph type="sldNum" sz="quarter" idx="12"/>
          </p:nvPr>
        </p:nvSpPr>
        <p:spPr/>
        <p:txBody>
          <a:bodyPr/>
          <a:lstStyle/>
          <a:p>
            <a:fld id="{0D1731FC-43A2-4EFD-937F-CF8772F732C9}" type="slidenum">
              <a:rPr lang="en-US" smtClean="0"/>
              <a:t>13</a:t>
            </a:fld>
            <a:endParaRPr lang="en-US"/>
          </a:p>
        </p:txBody>
      </p:sp>
    </p:spTree>
    <p:extLst>
      <p:ext uri="{BB962C8B-B14F-4D97-AF65-F5344CB8AC3E}">
        <p14:creationId xmlns:p14="http://schemas.microsoft.com/office/powerpoint/2010/main" val="4286759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a:extLst>
              <a:ext uri="{FF2B5EF4-FFF2-40B4-BE49-F238E27FC236}">
                <a16:creationId xmlns:a16="http://schemas.microsoft.com/office/drawing/2014/main" id="{B3A38B37-A8DA-6D2C-F235-A0093A15B9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219200"/>
            <a:ext cx="7239000" cy="534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C6FA7-BCD5-D5C0-CA4C-C3E62B7B3AD8}"/>
              </a:ext>
            </a:extLst>
          </p:cNvPr>
          <p:cNvSpPr>
            <a:spLocks noGrp="1"/>
          </p:cNvSpPr>
          <p:nvPr>
            <p:ph type="title"/>
          </p:nvPr>
        </p:nvSpPr>
        <p:spPr/>
        <p:txBody>
          <a:bodyPr/>
          <a:lstStyle/>
          <a:p>
            <a:r>
              <a:rPr lang="en-US" dirty="0"/>
              <a:t>Ongoing Pressure to liberalize opioid prescribing once again</a:t>
            </a:r>
          </a:p>
        </p:txBody>
      </p:sp>
      <p:sp>
        <p:nvSpPr>
          <p:cNvPr id="3" name="Content Placeholder 2">
            <a:extLst>
              <a:ext uri="{FF2B5EF4-FFF2-40B4-BE49-F238E27FC236}">
                <a16:creationId xmlns:a16="http://schemas.microsoft.com/office/drawing/2014/main" id="{A8108EAF-E8B5-DFC7-4AB8-C230A7CA84B1}"/>
              </a:ext>
            </a:extLst>
          </p:cNvPr>
          <p:cNvSpPr>
            <a:spLocks noGrp="1"/>
          </p:cNvSpPr>
          <p:nvPr>
            <p:ph idx="1"/>
          </p:nvPr>
        </p:nvSpPr>
        <p:spPr/>
        <p:txBody>
          <a:bodyPr>
            <a:normAutofit/>
          </a:bodyPr>
          <a:lstStyle/>
          <a:p>
            <a:r>
              <a:rPr lang="en-US" sz="3200" dirty="0"/>
              <a:t>Washington State Medical Association-letter requesting adoption of 2022 CDC guidelines</a:t>
            </a:r>
          </a:p>
          <a:p>
            <a:r>
              <a:rPr lang="en-US" sz="3200" dirty="0"/>
              <a:t>Washington State Legislature-WA Legislature HB 1638-Enacting the Good Faith Pain Act-2025-2026-would prohibit actions against prescribers for inappropriate opioid prescribing</a:t>
            </a:r>
          </a:p>
          <a:p>
            <a:r>
              <a:rPr lang="en-US" sz="3200" dirty="0"/>
              <a:t>Washington Medical Commission-proposed new rules liberalizing opioid use once again-pushed by patient advocacy groups</a:t>
            </a:r>
          </a:p>
        </p:txBody>
      </p:sp>
    </p:spTree>
    <p:extLst>
      <p:ext uri="{BB962C8B-B14F-4D97-AF65-F5344CB8AC3E}">
        <p14:creationId xmlns:p14="http://schemas.microsoft.com/office/powerpoint/2010/main" val="1970431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A64D9-BA24-C365-FC7D-7C99A6ABDB89}"/>
              </a:ext>
            </a:extLst>
          </p:cNvPr>
          <p:cNvSpPr>
            <a:spLocks noGrp="1"/>
          </p:cNvSpPr>
          <p:nvPr>
            <p:ph type="title"/>
          </p:nvPr>
        </p:nvSpPr>
        <p:spPr/>
        <p:txBody>
          <a:bodyPr>
            <a:normAutofit fontScale="90000"/>
          </a:bodyPr>
          <a:lstStyle/>
          <a:p>
            <a:r>
              <a:rPr lang="en-US" b="1" i="0" dirty="0">
                <a:solidFill>
                  <a:srgbClr val="333333"/>
                </a:solidFill>
                <a:effectLst/>
                <a:latin typeface="Merriweather" pitchFamily="2" charset="77"/>
              </a:rPr>
              <a:t>FDA Requires Major Changes to Opioid Pain Medication Labeling to Emphasize Risks</a:t>
            </a:r>
            <a:br>
              <a:rPr lang="en-US" b="1" i="0" dirty="0">
                <a:solidFill>
                  <a:srgbClr val="333333"/>
                </a:solidFill>
                <a:effectLst/>
                <a:latin typeface="Merriweather" pitchFamily="2" charset="77"/>
              </a:rPr>
            </a:br>
            <a:endParaRPr lang="en-US" dirty="0"/>
          </a:p>
        </p:txBody>
      </p:sp>
      <p:sp>
        <p:nvSpPr>
          <p:cNvPr id="3" name="Content Placeholder 2">
            <a:extLst>
              <a:ext uri="{FF2B5EF4-FFF2-40B4-BE49-F238E27FC236}">
                <a16:creationId xmlns:a16="http://schemas.microsoft.com/office/drawing/2014/main" id="{AB6109F2-B8EA-66FC-96C4-07114CFDB338}"/>
              </a:ext>
            </a:extLst>
          </p:cNvPr>
          <p:cNvSpPr>
            <a:spLocks noGrp="1"/>
          </p:cNvSpPr>
          <p:nvPr>
            <p:ph idx="1"/>
          </p:nvPr>
        </p:nvSpPr>
        <p:spPr/>
        <p:txBody>
          <a:bodyPr>
            <a:normAutofit fontScale="92500" lnSpcReduction="10000"/>
          </a:bodyPr>
          <a:lstStyle/>
          <a:p>
            <a:r>
              <a:rPr lang="en-US" dirty="0"/>
              <a:t>Announced July 31, 2025</a:t>
            </a:r>
          </a:p>
          <a:p>
            <a:r>
              <a:rPr lang="en-US" dirty="0">
                <a:solidFill>
                  <a:srgbClr val="333333"/>
                </a:solidFill>
                <a:latin typeface="Helvetica" pitchFamily="2" charset="0"/>
              </a:rPr>
              <a:t>C</a:t>
            </a:r>
            <a:r>
              <a:rPr lang="en-US" b="0" i="0" dirty="0">
                <a:solidFill>
                  <a:srgbClr val="333333"/>
                </a:solidFill>
                <a:effectLst/>
                <a:latin typeface="Helvetica" pitchFamily="2" charset="0"/>
              </a:rPr>
              <a:t>hanges follow a </a:t>
            </a:r>
            <a:r>
              <a:rPr lang="en-US" b="0" i="0" u="sng" dirty="0">
                <a:solidFill>
                  <a:srgbClr val="1A57AD"/>
                </a:solidFill>
                <a:effectLst/>
                <a:latin typeface="Helvetica" pitchFamily="2" charset="0"/>
                <a:hlinkClick r:id="rId2" tooltip="UPDATED MEETING DATE AND PUBLIC PARTICIPATION INFORMATION: May 5, 2025 Joint Meeting of the Drug Safety and Risk Management Advisory Committee and the Anesthetic and Analgesic Drug Products Advisory Committee Meeting Announcement - 05/05/2025"/>
              </a:rPr>
              <a:t>public advisory committee</a:t>
            </a:r>
            <a:r>
              <a:rPr lang="en-US" b="0" i="0" dirty="0">
                <a:solidFill>
                  <a:srgbClr val="333333"/>
                </a:solidFill>
                <a:effectLst/>
                <a:latin typeface="Helvetica" pitchFamily="2" charset="0"/>
              </a:rPr>
              <a:t> meeting in May that reviewed data showing serious risks—such as misuse, addiction, and both fatal and non-fatal overdoses—for patients who use opioids over long periods. </a:t>
            </a:r>
          </a:p>
          <a:p>
            <a:r>
              <a:rPr lang="en-US" b="0" i="0" dirty="0">
                <a:solidFill>
                  <a:srgbClr val="333333"/>
                </a:solidFill>
                <a:effectLst/>
                <a:latin typeface="Helvetica" pitchFamily="2" charset="0"/>
              </a:rPr>
              <a:t>“The death of almost one million Americans during the opioid epidemic has been one of the cardinal failures of the public health establishment,” said </a:t>
            </a:r>
            <a:r>
              <a:rPr lang="en-US" b="1" i="0" dirty="0">
                <a:solidFill>
                  <a:srgbClr val="333333"/>
                </a:solidFill>
                <a:effectLst/>
                <a:latin typeface="Helvetica" pitchFamily="2" charset="0"/>
              </a:rPr>
              <a:t>FDA Commissioner Marty </a:t>
            </a:r>
            <a:r>
              <a:rPr lang="en-US" b="1" i="0" dirty="0" err="1">
                <a:solidFill>
                  <a:srgbClr val="333333"/>
                </a:solidFill>
                <a:effectLst/>
                <a:latin typeface="Helvetica" pitchFamily="2" charset="0"/>
              </a:rPr>
              <a:t>Makary</a:t>
            </a:r>
            <a:r>
              <a:rPr lang="en-US" b="1" i="0" dirty="0">
                <a:solidFill>
                  <a:srgbClr val="333333"/>
                </a:solidFill>
                <a:effectLst/>
                <a:latin typeface="Helvetica" pitchFamily="2" charset="0"/>
              </a:rPr>
              <a:t>, M.D., M.P.H.</a:t>
            </a:r>
            <a:r>
              <a:rPr lang="en-US" b="0" i="0" dirty="0">
                <a:solidFill>
                  <a:srgbClr val="333333"/>
                </a:solidFill>
                <a:effectLst/>
                <a:latin typeface="Helvetica" pitchFamily="2" charset="0"/>
              </a:rPr>
              <a:t> “This long-overdue labeling change is only part of what needs to be done — we also need to modernize our approval processes and post-market monitoring so that nothing like this ever happens again.” </a:t>
            </a:r>
            <a:endParaRPr lang="en-US" dirty="0"/>
          </a:p>
        </p:txBody>
      </p:sp>
    </p:spTree>
    <p:extLst>
      <p:ext uri="{BB962C8B-B14F-4D97-AF65-F5344CB8AC3E}">
        <p14:creationId xmlns:p14="http://schemas.microsoft.com/office/powerpoint/2010/main" val="4037917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report&#10;&#10;AI-generated content may be incorrect.">
            <a:extLst>
              <a:ext uri="{FF2B5EF4-FFF2-40B4-BE49-F238E27FC236}">
                <a16:creationId xmlns:a16="http://schemas.microsoft.com/office/drawing/2014/main" id="{BEE812C2-9C0E-86DB-7E4F-FC914668C32A}"/>
              </a:ext>
            </a:extLst>
          </p:cNvPr>
          <p:cNvPicPr>
            <a:picLocks noChangeAspect="1"/>
          </p:cNvPicPr>
          <p:nvPr/>
        </p:nvPicPr>
        <p:blipFill>
          <a:blip r:embed="rId2"/>
          <a:stretch>
            <a:fillRect/>
          </a:stretch>
        </p:blipFill>
        <p:spPr>
          <a:xfrm>
            <a:off x="2209800" y="639100"/>
            <a:ext cx="7772400" cy="5334209"/>
          </a:xfrm>
          <a:prstGeom prst="rect">
            <a:avLst/>
          </a:prstGeom>
        </p:spPr>
      </p:pic>
      <p:sp>
        <p:nvSpPr>
          <p:cNvPr id="6" name="TextBox 5">
            <a:extLst>
              <a:ext uri="{FF2B5EF4-FFF2-40B4-BE49-F238E27FC236}">
                <a16:creationId xmlns:a16="http://schemas.microsoft.com/office/drawing/2014/main" id="{12DE07A7-20F8-A249-FCFD-28AB5A94B06D}"/>
              </a:ext>
            </a:extLst>
          </p:cNvPr>
          <p:cNvSpPr txBox="1"/>
          <p:nvPr/>
        </p:nvSpPr>
        <p:spPr>
          <a:xfrm>
            <a:off x="2368826" y="6271591"/>
            <a:ext cx="7613374" cy="338554"/>
          </a:xfrm>
          <a:prstGeom prst="rect">
            <a:avLst/>
          </a:prstGeom>
          <a:noFill/>
        </p:spPr>
        <p:txBody>
          <a:bodyPr wrap="square" rtlCol="0">
            <a:spAutoFit/>
          </a:bodyPr>
          <a:lstStyle/>
          <a:p>
            <a:r>
              <a:rPr lang="en-US" sz="1600" dirty="0"/>
              <a:t>Source: Briefing Document for AADP and </a:t>
            </a:r>
            <a:r>
              <a:rPr lang="en-US" sz="1600" dirty="0" err="1"/>
              <a:t>DSaRM</a:t>
            </a:r>
            <a:r>
              <a:rPr lang="en-US" sz="1600" dirty="0"/>
              <a:t> Advisory Committees, May 5, 2025</a:t>
            </a:r>
          </a:p>
        </p:txBody>
      </p:sp>
    </p:spTree>
    <p:extLst>
      <p:ext uri="{BB962C8B-B14F-4D97-AF65-F5344CB8AC3E}">
        <p14:creationId xmlns:p14="http://schemas.microsoft.com/office/powerpoint/2010/main" val="2187641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of a number of people with numbers and a number of objects&#10;&#10;AI-generated content may be incorrect.">
            <a:extLst>
              <a:ext uri="{FF2B5EF4-FFF2-40B4-BE49-F238E27FC236}">
                <a16:creationId xmlns:a16="http://schemas.microsoft.com/office/drawing/2014/main" id="{346F46A8-0BBD-8CA7-3683-572F633D88AE}"/>
              </a:ext>
            </a:extLst>
          </p:cNvPr>
          <p:cNvPicPr>
            <a:picLocks noChangeAspect="1"/>
          </p:cNvPicPr>
          <p:nvPr/>
        </p:nvPicPr>
        <p:blipFill>
          <a:blip r:embed="rId2"/>
          <a:stretch>
            <a:fillRect/>
          </a:stretch>
        </p:blipFill>
        <p:spPr>
          <a:xfrm>
            <a:off x="2076605" y="357810"/>
            <a:ext cx="7772400" cy="5836899"/>
          </a:xfrm>
          <a:prstGeom prst="rect">
            <a:avLst/>
          </a:prstGeom>
        </p:spPr>
      </p:pic>
      <p:sp>
        <p:nvSpPr>
          <p:cNvPr id="4" name="TextBox 3">
            <a:extLst>
              <a:ext uri="{FF2B5EF4-FFF2-40B4-BE49-F238E27FC236}">
                <a16:creationId xmlns:a16="http://schemas.microsoft.com/office/drawing/2014/main" id="{CECD5732-2D2D-C1FD-5B3D-C78B645AA030}"/>
              </a:ext>
            </a:extLst>
          </p:cNvPr>
          <p:cNvSpPr txBox="1"/>
          <p:nvPr/>
        </p:nvSpPr>
        <p:spPr>
          <a:xfrm>
            <a:off x="2885660" y="6385851"/>
            <a:ext cx="7285384" cy="892552"/>
          </a:xfrm>
          <a:prstGeom prst="rect">
            <a:avLst/>
          </a:prstGeom>
          <a:noFill/>
        </p:spPr>
        <p:txBody>
          <a:bodyPr wrap="square" rtlCol="0">
            <a:spAutoFit/>
          </a:bodyPr>
          <a:lstStyle/>
          <a:p>
            <a:r>
              <a:rPr lang="en-US" sz="1600" dirty="0"/>
              <a:t>Source: Briefing Document for AADP and </a:t>
            </a:r>
            <a:r>
              <a:rPr lang="en-US" sz="1600" dirty="0" err="1"/>
              <a:t>DSaRM</a:t>
            </a:r>
            <a:r>
              <a:rPr lang="en-US" sz="1600" dirty="0"/>
              <a:t> Advisory Committees, May 5, 2025</a:t>
            </a:r>
          </a:p>
          <a:p>
            <a:endParaRPr lang="en-US" dirty="0"/>
          </a:p>
          <a:p>
            <a:endParaRPr lang="en-US" dirty="0"/>
          </a:p>
        </p:txBody>
      </p:sp>
    </p:spTree>
    <p:extLst>
      <p:ext uri="{BB962C8B-B14F-4D97-AF65-F5344CB8AC3E}">
        <p14:creationId xmlns:p14="http://schemas.microsoft.com/office/powerpoint/2010/main" val="1597354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gure showing the overlap of prescription opioid misuse and POUD among adults 18 years and older with prescription opioid use ">
            <a:extLst>
              <a:ext uri="{FF2B5EF4-FFF2-40B4-BE49-F238E27FC236}">
                <a16:creationId xmlns:a16="http://schemas.microsoft.com/office/drawing/2014/main" id="{F848EAE4-7626-FA38-2DC1-0FFEA74C57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8085" r="2" b="13586"/>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A5D1F5B-CFBF-CE18-6418-12FBC2093EEA}"/>
              </a:ext>
            </a:extLst>
          </p:cNvPr>
          <p:cNvSpPr txBox="1"/>
          <p:nvPr/>
        </p:nvSpPr>
        <p:spPr>
          <a:xfrm>
            <a:off x="4591050" y="5905500"/>
            <a:ext cx="3690819" cy="400110"/>
          </a:xfrm>
          <a:prstGeom prst="rect">
            <a:avLst/>
          </a:prstGeom>
          <a:noFill/>
        </p:spPr>
        <p:txBody>
          <a:bodyPr wrap="none" rtlCol="0">
            <a:spAutoFit/>
          </a:bodyPr>
          <a:lstStyle/>
          <a:p>
            <a:r>
              <a:rPr lang="en-US" sz="2000" b="1" dirty="0"/>
              <a:t>Han et al, J Clin </a:t>
            </a:r>
            <a:r>
              <a:rPr lang="en-US" sz="2000" b="1" dirty="0" err="1"/>
              <a:t>Psychiat</a:t>
            </a:r>
            <a:r>
              <a:rPr lang="en-US" sz="2000" b="1" dirty="0"/>
              <a:t> 2024; 85</a:t>
            </a:r>
          </a:p>
        </p:txBody>
      </p:sp>
    </p:spTree>
    <p:extLst>
      <p:ext uri="{BB962C8B-B14F-4D97-AF65-F5344CB8AC3E}">
        <p14:creationId xmlns:p14="http://schemas.microsoft.com/office/powerpoint/2010/main" val="2940709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actsheet graph1page">
            <a:extLst>
              <a:ext uri="{FF2B5EF4-FFF2-40B4-BE49-F238E27FC236}">
                <a16:creationId xmlns:a16="http://schemas.microsoft.com/office/drawing/2014/main" id="{DC873D26-AA4B-D845-CB98-E40BA889D3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370" y="1089160"/>
            <a:ext cx="12192000" cy="621506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3FAFA11-264B-C203-ABC1-0E5D35940DD6}"/>
              </a:ext>
            </a:extLst>
          </p:cNvPr>
          <p:cNvSpPr txBox="1"/>
          <p:nvPr/>
        </p:nvSpPr>
        <p:spPr>
          <a:xfrm>
            <a:off x="68094" y="0"/>
            <a:ext cx="12123906" cy="1200329"/>
          </a:xfrm>
          <a:prstGeom prst="rect">
            <a:avLst/>
          </a:prstGeom>
          <a:noFill/>
        </p:spPr>
        <p:txBody>
          <a:bodyPr wrap="square" rtlCol="0">
            <a:spAutoFit/>
          </a:bodyPr>
          <a:lstStyle/>
          <a:p>
            <a:r>
              <a:rPr lang="en-US" sz="3600" b="1" dirty="0"/>
              <a:t>Report from Montana State University Extension Family and Consumer Sciences</a:t>
            </a:r>
          </a:p>
        </p:txBody>
      </p:sp>
    </p:spTree>
    <p:extLst>
      <p:ext uri="{BB962C8B-B14F-4D97-AF65-F5344CB8AC3E}">
        <p14:creationId xmlns:p14="http://schemas.microsoft.com/office/powerpoint/2010/main" val="261515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800" dirty="0">
                <a:solidFill>
                  <a:srgbClr val="800000"/>
                </a:solidFill>
              </a:rPr>
              <a:t>Disability generated in workers’ compensation may be a public health problem of the highest order</a:t>
            </a:r>
          </a:p>
        </p:txBody>
      </p:sp>
      <p:sp>
        <p:nvSpPr>
          <p:cNvPr id="5" name="Content Placeholder 4"/>
          <p:cNvSpPr>
            <a:spLocks noGrp="1"/>
          </p:cNvSpPr>
          <p:nvPr>
            <p:ph sz="quarter" idx="1"/>
          </p:nvPr>
        </p:nvSpPr>
        <p:spPr>
          <a:xfrm>
            <a:off x="1981200" y="1600200"/>
            <a:ext cx="8229600" cy="5257800"/>
          </a:xfrm>
        </p:spPr>
        <p:txBody>
          <a:bodyPr>
            <a:normAutofit/>
          </a:bodyPr>
          <a:lstStyle/>
          <a:p>
            <a:r>
              <a:rPr lang="en-US" dirty="0"/>
              <a:t>1954-4% of men 25-54 unemployed</a:t>
            </a:r>
          </a:p>
          <a:p>
            <a:r>
              <a:rPr lang="en-US" dirty="0"/>
              <a:t>2010-20% of men 25-54 unemployed</a:t>
            </a:r>
          </a:p>
          <a:p>
            <a:r>
              <a:rPr lang="en-US" dirty="0"/>
              <a:t>Federal (SSD) disability-over 9 million-could be bankrupt in 7 years</a:t>
            </a:r>
          </a:p>
          <a:p>
            <a:r>
              <a:rPr lang="en-US" dirty="0"/>
              <a:t>Workers’ compensation is likely contributing a large proportion of the permanently unemployed/disabled to State, Federal and private disability programs</a:t>
            </a:r>
          </a:p>
          <a:p>
            <a:pPr marL="0" indent="0">
              <a:buNone/>
            </a:pPr>
            <a:r>
              <a:rPr lang="en-US" dirty="0"/>
              <a:t>David </a:t>
            </a:r>
            <a:r>
              <a:rPr lang="en-US" dirty="0" err="1"/>
              <a:t>Leonhardt</a:t>
            </a:r>
            <a:r>
              <a:rPr lang="en-US" dirty="0"/>
              <a:t>, Men, Unemployment, and disability, NYT, 4/8/2011</a:t>
            </a:r>
          </a:p>
        </p:txBody>
      </p:sp>
    </p:spTree>
    <p:extLst>
      <p:ext uri="{BB962C8B-B14F-4D97-AF65-F5344CB8AC3E}">
        <p14:creationId xmlns:p14="http://schemas.microsoft.com/office/powerpoint/2010/main" val="2223281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DE79CC1F-38B2-4353-08E1-2B4F35BFEDF5}"/>
              </a:ext>
            </a:extLst>
          </p:cNvPr>
          <p:cNvSpPr>
            <a:spLocks noGrp="1"/>
          </p:cNvSpPr>
          <p:nvPr>
            <p:ph type="title"/>
          </p:nvPr>
        </p:nvSpPr>
        <p:spPr>
          <a:xfrm>
            <a:off x="2362200" y="1219200"/>
            <a:ext cx="7848600" cy="1066800"/>
          </a:xfrm>
        </p:spPr>
        <p:txBody>
          <a:bodyPr/>
          <a:lstStyle/>
          <a:p>
            <a:r>
              <a:rPr lang="en-US" altLang="en-US" sz="2400"/>
              <a:t>US Labor force participation rate-US Bureau of Labor Statistics</a:t>
            </a:r>
            <a:endParaRPr lang="en-US" altLang="en-US"/>
          </a:p>
        </p:txBody>
      </p:sp>
      <p:pic>
        <p:nvPicPr>
          <p:cNvPr id="22531" name="Picture 2">
            <a:extLst>
              <a:ext uri="{FF2B5EF4-FFF2-40B4-BE49-F238E27FC236}">
                <a16:creationId xmlns:a16="http://schemas.microsoft.com/office/drawing/2014/main" id="{DB2EF26D-231B-9B68-045E-3B7ECEFC01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347914"/>
            <a:ext cx="7162800" cy="432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2209800" y="381000"/>
            <a:ext cx="7772400" cy="990600"/>
          </a:xfrm>
        </p:spPr>
        <p:txBody>
          <a:bodyPr>
            <a:normAutofit fontScale="90000"/>
          </a:bodyPr>
          <a:lstStyle/>
          <a:p>
            <a:pPr>
              <a:defRPr/>
            </a:pPr>
            <a:r>
              <a:rPr lang="en-US" sz="4000" dirty="0"/>
              <a:t>Early </a:t>
            </a:r>
            <a:r>
              <a:rPr lang="en-US" sz="4000" dirty="0" err="1"/>
              <a:t>opioids</a:t>
            </a:r>
            <a:r>
              <a:rPr lang="en-US" sz="4000" dirty="0"/>
              <a:t> and disability in WA WC.  Spine 2008</a:t>
            </a:r>
          </a:p>
        </p:txBody>
      </p:sp>
      <p:sp>
        <p:nvSpPr>
          <p:cNvPr id="107523" name="Rectangle 3"/>
          <p:cNvSpPr>
            <a:spLocks noGrp="1" noChangeArrowheads="1"/>
          </p:cNvSpPr>
          <p:nvPr>
            <p:ph type="body" idx="1"/>
          </p:nvPr>
        </p:nvSpPr>
        <p:spPr/>
        <p:txBody>
          <a:bodyPr/>
          <a:lstStyle/>
          <a:p>
            <a:pPr>
              <a:buFont typeface="Wingdings" pitchFamily="2" charset="2"/>
              <a:buChar char="l"/>
              <a:defRPr/>
            </a:pPr>
            <a:r>
              <a:rPr lang="en-US" dirty="0"/>
              <a:t>Population-based, prospective cohort</a:t>
            </a:r>
          </a:p>
          <a:p>
            <a:pPr>
              <a:buFont typeface="Wingdings" pitchFamily="2" charset="2"/>
              <a:buChar char="l"/>
              <a:defRPr/>
            </a:pPr>
            <a:r>
              <a:rPr lang="en-US" dirty="0"/>
              <a:t>N=1843 workers with acute low back injury and at least 4 days lost time</a:t>
            </a:r>
          </a:p>
          <a:p>
            <a:pPr>
              <a:buFont typeface="Wingdings" pitchFamily="2" charset="2"/>
              <a:buChar char="l"/>
              <a:defRPr/>
            </a:pPr>
            <a:r>
              <a:rPr lang="en-US" dirty="0"/>
              <a:t>Baseline interview within 18 days(median) </a:t>
            </a:r>
          </a:p>
          <a:p>
            <a:pPr>
              <a:buFont typeface="Wingdings" pitchFamily="2" charset="2"/>
              <a:buChar char="l"/>
              <a:defRPr/>
            </a:pPr>
            <a:r>
              <a:rPr lang="en-US" dirty="0"/>
              <a:t>14% on disability at one year</a:t>
            </a:r>
          </a:p>
          <a:p>
            <a:pPr>
              <a:buFont typeface="Wingdings" pitchFamily="2" charset="2"/>
              <a:buChar char="l"/>
              <a:defRPr/>
            </a:pPr>
            <a:r>
              <a:rPr lang="en-US" dirty="0"/>
              <a:t>Receipt of opioids for &gt; 7 days, at least 2 </a:t>
            </a:r>
            <a:r>
              <a:rPr lang="en-US" dirty="0" err="1"/>
              <a:t>Rxs</a:t>
            </a:r>
            <a:r>
              <a:rPr lang="en-US" dirty="0"/>
              <a:t>, or  &gt; 150 mg MED doubled risk of 1 year disability, after adjustment for pain, function, injury severity</a:t>
            </a:r>
          </a:p>
          <a:p>
            <a:pPr>
              <a:buFont typeface="Wingdings" pitchFamily="2" charset="2"/>
              <a:buChar char="l"/>
              <a:defRPr/>
            </a:pPr>
            <a:r>
              <a:rPr lang="en-US" dirty="0"/>
              <a:t>Multiple studies have confirmed these findings</a:t>
            </a:r>
          </a:p>
        </p:txBody>
      </p:sp>
    </p:spTree>
    <p:extLst>
      <p:ext uri="{BB962C8B-B14F-4D97-AF65-F5344CB8AC3E}">
        <p14:creationId xmlns:p14="http://schemas.microsoft.com/office/powerpoint/2010/main" val="2127035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cstate="print">
            <a:duotone>
              <a:prstClr val="black"/>
              <a:srgbClr val="F1FFE9">
                <a:tint val="45000"/>
                <a:satMod val="400000"/>
              </a:srgbClr>
            </a:duotone>
            <a:extLst>
              <a:ext uri="{28A0092B-C50C-407E-A947-70E740481C1C}">
                <a14:useLocalDpi xmlns:a14="http://schemas.microsoft.com/office/drawing/2010/main" val="0"/>
              </a:ext>
            </a:extLst>
          </a:blip>
          <a:srcRect/>
          <a:stretch>
            <a:fillRect/>
          </a:stretch>
        </p:blipFill>
        <p:spPr bwMode="auto">
          <a:xfrm>
            <a:off x="1905000" y="990600"/>
            <a:ext cx="8326438" cy="567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9395" name="TextBox 2"/>
          <p:cNvSpPr txBox="1">
            <a:spLocks noChangeArrowheads="1"/>
          </p:cNvSpPr>
          <p:nvPr/>
        </p:nvSpPr>
        <p:spPr bwMode="auto">
          <a:xfrm>
            <a:off x="4648200" y="4800601"/>
            <a:ext cx="275113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38% Increase since 2001</a:t>
            </a:r>
          </a:p>
        </p:txBody>
      </p:sp>
    </p:spTree>
    <p:extLst>
      <p:ext uri="{BB962C8B-B14F-4D97-AF65-F5344CB8AC3E}">
        <p14:creationId xmlns:p14="http://schemas.microsoft.com/office/powerpoint/2010/main" val="2243940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6DAC11-B2AF-984B-BDDD-D1DF66468BF4}"/>
              </a:ext>
            </a:extLst>
          </p:cNvPr>
          <p:cNvSpPr/>
          <p:nvPr/>
        </p:nvSpPr>
        <p:spPr>
          <a:xfrm>
            <a:off x="0" y="0"/>
            <a:ext cx="12192000" cy="1500027"/>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Title 1">
            <a:extLst>
              <a:ext uri="{FF2B5EF4-FFF2-40B4-BE49-F238E27FC236}">
                <a16:creationId xmlns:a16="http://schemas.microsoft.com/office/drawing/2014/main" id="{4BB538B9-8139-8846-8AEE-649015EE627D}"/>
              </a:ext>
            </a:extLst>
          </p:cNvPr>
          <p:cNvSpPr>
            <a:spLocks noGrp="1"/>
          </p:cNvSpPr>
          <p:nvPr>
            <p:ph type="title"/>
          </p:nvPr>
        </p:nvSpPr>
        <p:spPr>
          <a:xfrm>
            <a:off x="609599" y="312734"/>
            <a:ext cx="10972800" cy="838200"/>
          </a:xfrm>
        </p:spPr>
        <p:txBody>
          <a:bodyPr/>
          <a:lstStyle/>
          <a:p>
            <a:pPr algn="l"/>
            <a:r>
              <a:rPr lang="en-US" sz="5000" b="1" dirty="0">
                <a:solidFill>
                  <a:schemeClr val="bg1"/>
                </a:solidFill>
              </a:rPr>
              <a:t>Reference</a:t>
            </a:r>
          </a:p>
        </p:txBody>
      </p:sp>
      <p:sp>
        <p:nvSpPr>
          <p:cNvPr id="3" name="Content Placeholder 2">
            <a:extLst>
              <a:ext uri="{FF2B5EF4-FFF2-40B4-BE49-F238E27FC236}">
                <a16:creationId xmlns:a16="http://schemas.microsoft.com/office/drawing/2014/main" id="{9DA35CC3-4F5A-4B0A-AF31-4B0466B30F09}"/>
              </a:ext>
            </a:extLst>
          </p:cNvPr>
          <p:cNvSpPr>
            <a:spLocks noGrp="1"/>
          </p:cNvSpPr>
          <p:nvPr>
            <p:ph sz="half" idx="1"/>
          </p:nvPr>
        </p:nvSpPr>
        <p:spPr>
          <a:xfrm>
            <a:off x="101601" y="1676403"/>
            <a:ext cx="5982343" cy="4761838"/>
          </a:xfrm>
        </p:spPr>
        <p:txBody>
          <a:bodyPr/>
          <a:lstStyle/>
          <a:p>
            <a:pPr marL="0" indent="0">
              <a:buNone/>
            </a:pPr>
            <a:r>
              <a:rPr lang="en-US" sz="2800" dirty="0"/>
              <a:t>American Journal of Industrial Medicine Dec 5, 2024</a:t>
            </a:r>
          </a:p>
          <a:p>
            <a:r>
              <a:rPr lang="en-US" sz="2800" dirty="0"/>
              <a:t>Deborah Fulton-Kehoe, PhD, MPH</a:t>
            </a:r>
          </a:p>
          <a:p>
            <a:r>
              <a:rPr lang="en-US" sz="2800" dirty="0"/>
              <a:t>John Haight, MPH</a:t>
            </a:r>
          </a:p>
          <a:p>
            <a:r>
              <a:rPr lang="en-US" sz="2800" dirty="0"/>
              <a:t>Andrea Elmore, MS</a:t>
            </a:r>
          </a:p>
          <a:p>
            <a:r>
              <a:rPr lang="en-US" sz="2800" dirty="0"/>
              <a:t>Jeanne Sears, PhD</a:t>
            </a:r>
          </a:p>
          <a:p>
            <a:r>
              <a:rPr lang="en-US" sz="2800" dirty="0"/>
              <a:t>Thomas Wickizer, PhD</a:t>
            </a:r>
          </a:p>
          <a:p>
            <a:r>
              <a:rPr lang="en-US" sz="2800" dirty="0"/>
              <a:t>Gary Franklin, MD, MPH</a:t>
            </a:r>
          </a:p>
        </p:txBody>
      </p:sp>
      <p:pic>
        <p:nvPicPr>
          <p:cNvPr id="8" name="Content Placeholder 7">
            <a:extLst>
              <a:ext uri="{FF2B5EF4-FFF2-40B4-BE49-F238E27FC236}">
                <a16:creationId xmlns:a16="http://schemas.microsoft.com/office/drawing/2014/main" id="{3953DCB5-2B7F-6A7F-EFAE-4A80A3270E00}"/>
              </a:ext>
            </a:extLst>
          </p:cNvPr>
          <p:cNvPicPr>
            <a:picLocks noGrp="1" noChangeAspect="1"/>
          </p:cNvPicPr>
          <p:nvPr>
            <p:ph sz="half" idx="2"/>
          </p:nvPr>
        </p:nvPicPr>
        <p:blipFill>
          <a:blip r:embed="rId2"/>
          <a:stretch>
            <a:fillRect/>
          </a:stretch>
        </p:blipFill>
        <p:spPr>
          <a:xfrm>
            <a:off x="6202227" y="142995"/>
            <a:ext cx="5862319" cy="6402271"/>
          </a:xfrm>
        </p:spPr>
      </p:pic>
      <p:sp>
        <p:nvSpPr>
          <p:cNvPr id="5" name="Slide Number Placeholder 4">
            <a:extLst>
              <a:ext uri="{FF2B5EF4-FFF2-40B4-BE49-F238E27FC236}">
                <a16:creationId xmlns:a16="http://schemas.microsoft.com/office/drawing/2014/main" id="{793678ED-5618-3449-8EDF-BED9D2F503F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483B70-8575-4251-8933-623FEB65E15B}" type="slidenum">
              <a:rPr kumimoji="0" lang="en-US" sz="1200" b="0" i="0" u="none" strike="noStrike" kern="1200" cap="none" spc="0" normalizeH="0" baseline="0" noProof="0" smtClean="0">
                <a:ln>
                  <a:noFill/>
                </a:ln>
                <a:solidFill>
                  <a:srgbClr val="39275B"/>
                </a:solidFill>
                <a:effectLst/>
                <a:uLnTx/>
                <a:uFillTx/>
                <a:latin typeface="Calibri" pitchFamily="-11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rgbClr val="39275B"/>
              </a:solidFill>
              <a:effectLst/>
              <a:uLnTx/>
              <a:uFillTx/>
              <a:latin typeface="Calibri" pitchFamily="-112" charset="0"/>
              <a:ea typeface="+mn-ea"/>
              <a:cs typeface="+mn-cs"/>
            </a:endParaRPr>
          </a:p>
        </p:txBody>
      </p:sp>
      <p:sp>
        <p:nvSpPr>
          <p:cNvPr id="11" name="Subtitle 2">
            <a:extLst>
              <a:ext uri="{FF2B5EF4-FFF2-40B4-BE49-F238E27FC236}">
                <a16:creationId xmlns:a16="http://schemas.microsoft.com/office/drawing/2014/main" id="{55DCA937-0F7D-4018-ABEB-2917DEC76B08}"/>
              </a:ext>
            </a:extLst>
          </p:cNvPr>
          <p:cNvSpPr txBox="1">
            <a:spLocks/>
          </p:cNvSpPr>
          <p:nvPr/>
        </p:nvSpPr>
        <p:spPr>
          <a:xfrm>
            <a:off x="638174" y="2057400"/>
            <a:ext cx="10944225" cy="4664077"/>
          </a:xfrm>
          <a:prstGeom prst="rect">
            <a:avLst/>
          </a:prstGeom>
        </p:spPr>
        <p:txBody>
          <a:bodyPr>
            <a:normAutofit/>
          </a:bodyPr>
          <a:lstStyle>
            <a:lvl1pPr marL="257175" indent="-257175" algn="l" defTabSz="3429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12" charset="-128"/>
                <a:cs typeface="+mn-cs"/>
              </a:defRPr>
            </a:lvl1pPr>
            <a:lvl2pPr marL="557213" indent="-214313" algn="l" defTabSz="342900" rtl="0" eaLnBrk="1" fontAlgn="base" hangingPunct="1">
              <a:spcBef>
                <a:spcPct val="20000"/>
              </a:spcBef>
              <a:spcAft>
                <a:spcPct val="0"/>
              </a:spcAft>
              <a:buFont typeface="Arial" charset="0"/>
              <a:buChar char="–"/>
              <a:defRPr sz="2100" kern="1200">
                <a:solidFill>
                  <a:schemeClr val="tx1"/>
                </a:solidFill>
                <a:latin typeface="+mn-lt"/>
                <a:ea typeface="ＭＳ Ｐゴシック" pitchFamily="-112" charset="-128"/>
                <a:cs typeface="+mn-cs"/>
              </a:defRPr>
            </a:lvl2pPr>
            <a:lvl3pPr marL="857250" indent="-171450" algn="l" defTabSz="342900" rtl="0" eaLnBrk="1" fontAlgn="base" hangingPunct="1">
              <a:spcBef>
                <a:spcPct val="20000"/>
              </a:spcBef>
              <a:spcAft>
                <a:spcPct val="0"/>
              </a:spcAft>
              <a:buFont typeface="Arial" charset="0"/>
              <a:buChar char="•"/>
              <a:defRPr sz="1800" kern="1200">
                <a:solidFill>
                  <a:schemeClr val="tx1"/>
                </a:solidFill>
                <a:latin typeface="+mn-lt"/>
                <a:ea typeface="ＭＳ Ｐゴシック" pitchFamily="-112" charset="-128"/>
                <a:cs typeface="+mn-cs"/>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ＭＳ Ｐゴシック" pitchFamily="-112" charset="-128"/>
                <a:cs typeface="+mn-cs"/>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ＭＳ Ｐゴシック" pitchFamily="-112"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257175" marR="0" lvl="0" indent="-257175" algn="l" defTabSz="342900" rtl="0" eaLnBrk="1" fontAlgn="base" latinLnBrk="0" hangingPunct="1">
              <a:lnSpc>
                <a:spcPct val="100000"/>
              </a:lnSpc>
              <a:spcBef>
                <a:spcPct val="20000"/>
              </a:spcBef>
              <a:spcAft>
                <a:spcPct val="0"/>
              </a:spcAft>
              <a:buClrTx/>
              <a:buSzTx/>
              <a:buFont typeface="Wingdings" panose="05000000000000000000" pitchFamily="2" charset="2"/>
              <a:buChar char="§"/>
              <a:tabLst/>
              <a:defRPr/>
            </a:pPr>
            <a:endParaRPr kumimoji="0" lang="en-US" sz="4000" b="0" i="0" u="none" strike="noStrike" kern="1200" cap="none" spc="0" normalizeH="0" baseline="0" noProof="0" dirty="0">
              <a:ln>
                <a:noFill/>
              </a:ln>
              <a:solidFill>
                <a:srgbClr val="000000"/>
              </a:solidFill>
              <a:effectLst/>
              <a:uLnTx/>
              <a:uFillTx/>
              <a:latin typeface="Calibri"/>
              <a:ea typeface="ＭＳ Ｐゴシック" pitchFamily="-112" charset="-128"/>
              <a:cs typeface="+mn-cs"/>
            </a:endParaRPr>
          </a:p>
        </p:txBody>
      </p:sp>
    </p:spTree>
    <p:extLst>
      <p:ext uri="{BB962C8B-B14F-4D97-AF65-F5344CB8AC3E}">
        <p14:creationId xmlns:p14="http://schemas.microsoft.com/office/powerpoint/2010/main" val="28250768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6DAC11-B2AF-984B-BDDD-D1DF66468BF4}"/>
              </a:ext>
            </a:extLst>
          </p:cNvPr>
          <p:cNvSpPr/>
          <p:nvPr/>
        </p:nvSpPr>
        <p:spPr>
          <a:xfrm>
            <a:off x="0" y="-71252"/>
            <a:ext cx="12192000" cy="1500027"/>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Title 1">
            <a:extLst>
              <a:ext uri="{FF2B5EF4-FFF2-40B4-BE49-F238E27FC236}">
                <a16:creationId xmlns:a16="http://schemas.microsoft.com/office/drawing/2014/main" id="{4BB538B9-8139-8846-8AEE-649015EE627D}"/>
              </a:ext>
            </a:extLst>
          </p:cNvPr>
          <p:cNvSpPr>
            <a:spLocks noGrp="1"/>
          </p:cNvSpPr>
          <p:nvPr>
            <p:ph type="title"/>
          </p:nvPr>
        </p:nvSpPr>
        <p:spPr>
          <a:xfrm>
            <a:off x="500269" y="330915"/>
            <a:ext cx="10972800" cy="838200"/>
          </a:xfrm>
        </p:spPr>
        <p:txBody>
          <a:bodyPr/>
          <a:lstStyle/>
          <a:p>
            <a:r>
              <a:rPr lang="en-US" sz="5000" b="1" dirty="0">
                <a:solidFill>
                  <a:schemeClr val="bg1"/>
                </a:solidFill>
              </a:rPr>
              <a:t>Methods</a:t>
            </a:r>
          </a:p>
        </p:txBody>
      </p:sp>
      <p:sp>
        <p:nvSpPr>
          <p:cNvPr id="3" name="Content Placeholder 2">
            <a:extLst>
              <a:ext uri="{FF2B5EF4-FFF2-40B4-BE49-F238E27FC236}">
                <a16:creationId xmlns:a16="http://schemas.microsoft.com/office/drawing/2014/main" id="{9DA35CC3-4F5A-4B0A-AF31-4B0466B30F09}"/>
              </a:ext>
            </a:extLst>
          </p:cNvPr>
          <p:cNvSpPr>
            <a:spLocks noGrp="1"/>
          </p:cNvSpPr>
          <p:nvPr>
            <p:ph sz="half" idx="1"/>
          </p:nvPr>
        </p:nvSpPr>
        <p:spPr>
          <a:xfrm>
            <a:off x="638174" y="1830942"/>
            <a:ext cx="10746378" cy="4689412"/>
          </a:xfrm>
        </p:spPr>
        <p:txBody>
          <a:bodyPr/>
          <a:lstStyle/>
          <a:p>
            <a:r>
              <a:rPr lang="en-US" sz="3600" dirty="0"/>
              <a:t>July 1, 2019 – June 30, 2020 injuries </a:t>
            </a:r>
          </a:p>
          <a:p>
            <a:r>
              <a:rPr lang="en-US" sz="3600" dirty="0"/>
              <a:t>Accepted WA WC claims</a:t>
            </a:r>
          </a:p>
          <a:p>
            <a:r>
              <a:rPr lang="en-US" sz="3600" dirty="0"/>
              <a:t>Linked WC and PDMP to create cohort </a:t>
            </a:r>
          </a:p>
          <a:p>
            <a:r>
              <a:rPr lang="en-US" sz="3600" dirty="0"/>
              <a:t>Opioid in the first 6 weeks after injury in PDMP data</a:t>
            </a:r>
          </a:p>
          <a:p>
            <a:r>
              <a:rPr lang="en-US" sz="3600" dirty="0"/>
              <a:t>Used PDMP to assess subacute and chronic opioids</a:t>
            </a:r>
          </a:p>
          <a:p>
            <a:r>
              <a:rPr lang="en-US" sz="3600" dirty="0"/>
              <a:t>N=9899</a:t>
            </a:r>
          </a:p>
          <a:p>
            <a:endParaRPr lang="en-US" sz="3600" dirty="0"/>
          </a:p>
        </p:txBody>
      </p:sp>
      <p:sp>
        <p:nvSpPr>
          <p:cNvPr id="5" name="Slide Number Placeholder 4">
            <a:extLst>
              <a:ext uri="{FF2B5EF4-FFF2-40B4-BE49-F238E27FC236}">
                <a16:creationId xmlns:a16="http://schemas.microsoft.com/office/drawing/2014/main" id="{793678ED-5618-3449-8EDF-BED9D2F503F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483B70-8575-4251-8933-623FEB65E15B}" type="slidenum">
              <a:rPr kumimoji="0" lang="en-US" sz="1200" b="0" i="0" u="none" strike="noStrike" kern="1200" cap="none" spc="0" normalizeH="0" baseline="0" noProof="0" smtClean="0">
                <a:ln>
                  <a:noFill/>
                </a:ln>
                <a:solidFill>
                  <a:srgbClr val="39275B"/>
                </a:solidFill>
                <a:effectLst/>
                <a:uLnTx/>
                <a:uFillTx/>
                <a:latin typeface="Calibri" pitchFamily="-11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rgbClr val="39275B"/>
              </a:solidFill>
              <a:effectLst/>
              <a:uLnTx/>
              <a:uFillTx/>
              <a:latin typeface="Calibri" pitchFamily="-112" charset="0"/>
              <a:ea typeface="+mn-ea"/>
              <a:cs typeface="+mn-cs"/>
            </a:endParaRPr>
          </a:p>
        </p:txBody>
      </p:sp>
      <p:sp>
        <p:nvSpPr>
          <p:cNvPr id="11" name="Subtitle 2">
            <a:extLst>
              <a:ext uri="{FF2B5EF4-FFF2-40B4-BE49-F238E27FC236}">
                <a16:creationId xmlns:a16="http://schemas.microsoft.com/office/drawing/2014/main" id="{55DCA937-0F7D-4018-ABEB-2917DEC76B08}"/>
              </a:ext>
            </a:extLst>
          </p:cNvPr>
          <p:cNvSpPr txBox="1">
            <a:spLocks/>
          </p:cNvSpPr>
          <p:nvPr/>
        </p:nvSpPr>
        <p:spPr>
          <a:xfrm>
            <a:off x="638174" y="2057400"/>
            <a:ext cx="10944225" cy="4664077"/>
          </a:xfrm>
          <a:prstGeom prst="rect">
            <a:avLst/>
          </a:prstGeom>
        </p:spPr>
        <p:txBody>
          <a:bodyPr>
            <a:normAutofit/>
          </a:bodyPr>
          <a:lstStyle>
            <a:lvl1pPr marL="257175" indent="-257175" algn="l" defTabSz="3429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12" charset="-128"/>
                <a:cs typeface="+mn-cs"/>
              </a:defRPr>
            </a:lvl1pPr>
            <a:lvl2pPr marL="557213" indent="-214313" algn="l" defTabSz="342900" rtl="0" eaLnBrk="1" fontAlgn="base" hangingPunct="1">
              <a:spcBef>
                <a:spcPct val="20000"/>
              </a:spcBef>
              <a:spcAft>
                <a:spcPct val="0"/>
              </a:spcAft>
              <a:buFont typeface="Arial" charset="0"/>
              <a:buChar char="–"/>
              <a:defRPr sz="2100" kern="1200">
                <a:solidFill>
                  <a:schemeClr val="tx1"/>
                </a:solidFill>
                <a:latin typeface="+mn-lt"/>
                <a:ea typeface="ＭＳ Ｐゴシック" pitchFamily="-112" charset="-128"/>
                <a:cs typeface="+mn-cs"/>
              </a:defRPr>
            </a:lvl2pPr>
            <a:lvl3pPr marL="857250" indent="-171450" algn="l" defTabSz="342900" rtl="0" eaLnBrk="1" fontAlgn="base" hangingPunct="1">
              <a:spcBef>
                <a:spcPct val="20000"/>
              </a:spcBef>
              <a:spcAft>
                <a:spcPct val="0"/>
              </a:spcAft>
              <a:buFont typeface="Arial" charset="0"/>
              <a:buChar char="•"/>
              <a:defRPr sz="1800" kern="1200">
                <a:solidFill>
                  <a:schemeClr val="tx1"/>
                </a:solidFill>
                <a:latin typeface="+mn-lt"/>
                <a:ea typeface="ＭＳ Ｐゴシック" pitchFamily="-112" charset="-128"/>
                <a:cs typeface="+mn-cs"/>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ＭＳ Ｐゴシック" pitchFamily="-112" charset="-128"/>
                <a:cs typeface="+mn-cs"/>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ＭＳ Ｐゴシック" pitchFamily="-112"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257175" marR="0" lvl="0" indent="-257175" algn="l" defTabSz="342900" rtl="0" eaLnBrk="1" fontAlgn="base" latinLnBrk="0" hangingPunct="1">
              <a:lnSpc>
                <a:spcPct val="100000"/>
              </a:lnSpc>
              <a:spcBef>
                <a:spcPct val="20000"/>
              </a:spcBef>
              <a:spcAft>
                <a:spcPct val="0"/>
              </a:spcAft>
              <a:buClrTx/>
              <a:buSzTx/>
              <a:buFont typeface="Wingdings" panose="05000000000000000000" pitchFamily="2" charset="2"/>
              <a:buChar char="§"/>
              <a:tabLst/>
              <a:defRPr/>
            </a:pPr>
            <a:endParaRPr kumimoji="0" lang="en-US" sz="4000" b="0" i="0" u="none" strike="noStrike" kern="1200" cap="none" spc="0" normalizeH="0" baseline="0" noProof="0" dirty="0">
              <a:ln>
                <a:noFill/>
              </a:ln>
              <a:solidFill>
                <a:srgbClr val="000000"/>
              </a:solidFill>
              <a:effectLst/>
              <a:uLnTx/>
              <a:uFillTx/>
              <a:latin typeface="Calibri"/>
              <a:ea typeface="ＭＳ Ｐゴシック" pitchFamily="-112" charset="-128"/>
              <a:cs typeface="+mn-cs"/>
            </a:endParaRPr>
          </a:p>
        </p:txBody>
      </p:sp>
    </p:spTree>
    <p:extLst>
      <p:ext uri="{BB962C8B-B14F-4D97-AF65-F5344CB8AC3E}">
        <p14:creationId xmlns:p14="http://schemas.microsoft.com/office/powerpoint/2010/main" val="499355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342551"/>
            <a:ext cx="10972800" cy="914400"/>
          </a:xfrm>
        </p:spPr>
        <p:txBody>
          <a:bodyPr/>
          <a:lstStyle/>
          <a:p>
            <a:r>
              <a:rPr lang="en-US" sz="5000" dirty="0"/>
              <a:t>Opioid time periods</a:t>
            </a:r>
          </a:p>
        </p:txBody>
      </p:sp>
      <p:graphicFrame>
        <p:nvGraphicFramePr>
          <p:cNvPr id="9" name="Content Placeholder 8"/>
          <p:cNvGraphicFramePr>
            <a:graphicFrameLocks noGrp="1"/>
          </p:cNvGraphicFramePr>
          <p:nvPr>
            <p:ph idx="1"/>
          </p:nvPr>
        </p:nvGraphicFramePr>
        <p:xfrm>
          <a:off x="609600" y="1828800"/>
          <a:ext cx="10972800" cy="4810898"/>
        </p:xfrm>
        <a:graphic>
          <a:graphicData uri="http://schemas.openxmlformats.org/drawingml/2006/table">
            <a:tbl>
              <a:tblPr firstRow="1" bandRow="1">
                <a:tableStyleId>{5C22544A-7EE6-4342-B048-85BDC9FD1C3A}</a:tableStyleId>
              </a:tblPr>
              <a:tblGrid>
                <a:gridCol w="3713922">
                  <a:extLst>
                    <a:ext uri="{9D8B030D-6E8A-4147-A177-3AD203B41FA5}">
                      <a16:colId xmlns:a16="http://schemas.microsoft.com/office/drawing/2014/main" val="3550772439"/>
                    </a:ext>
                  </a:extLst>
                </a:gridCol>
                <a:gridCol w="7258878">
                  <a:extLst>
                    <a:ext uri="{9D8B030D-6E8A-4147-A177-3AD203B41FA5}">
                      <a16:colId xmlns:a16="http://schemas.microsoft.com/office/drawing/2014/main" val="3673904348"/>
                    </a:ext>
                  </a:extLst>
                </a:gridCol>
              </a:tblGrid>
              <a:tr h="626076">
                <a:tc>
                  <a:txBody>
                    <a:bodyPr/>
                    <a:lstStyle/>
                    <a:p>
                      <a:r>
                        <a:rPr lang="en-US" sz="3200" dirty="0"/>
                        <a:t>Time period</a:t>
                      </a:r>
                    </a:p>
                  </a:txBody>
                  <a:tcPr/>
                </a:tc>
                <a:tc>
                  <a:txBody>
                    <a:bodyPr/>
                    <a:lstStyle/>
                    <a:p>
                      <a:r>
                        <a:rPr lang="en-US" sz="3200" dirty="0"/>
                        <a:t>Definition</a:t>
                      </a:r>
                    </a:p>
                  </a:txBody>
                  <a:tcPr/>
                </a:tc>
                <a:extLst>
                  <a:ext uri="{0D108BD9-81ED-4DB2-BD59-A6C34878D82A}">
                    <a16:rowId xmlns:a16="http://schemas.microsoft.com/office/drawing/2014/main" val="451035447"/>
                  </a:ext>
                </a:extLst>
              </a:tr>
              <a:tr h="626076">
                <a:tc>
                  <a:txBody>
                    <a:bodyPr/>
                    <a:lstStyle/>
                    <a:p>
                      <a:r>
                        <a:rPr lang="en-US" sz="3200" baseline="0" dirty="0"/>
                        <a:t>Prior opioid</a:t>
                      </a:r>
                      <a:endParaRPr lang="en-US" sz="3200" dirty="0"/>
                    </a:p>
                  </a:txBody>
                  <a:tcPr/>
                </a:tc>
                <a:tc>
                  <a:txBody>
                    <a:bodyPr/>
                    <a:lstStyle/>
                    <a:p>
                      <a:r>
                        <a:rPr lang="en-US" sz="3200" dirty="0"/>
                        <a:t>Opioid in 3 months before injury</a:t>
                      </a:r>
                    </a:p>
                  </a:txBody>
                  <a:tcPr/>
                </a:tc>
                <a:extLst>
                  <a:ext uri="{0D108BD9-81ED-4DB2-BD59-A6C34878D82A}">
                    <a16:rowId xmlns:a16="http://schemas.microsoft.com/office/drawing/2014/main" val="845398203"/>
                  </a:ext>
                </a:extLst>
              </a:tr>
              <a:tr h="626076">
                <a:tc>
                  <a:txBody>
                    <a:bodyPr/>
                    <a:lstStyle/>
                    <a:p>
                      <a:r>
                        <a:rPr lang="en-US" sz="3200" dirty="0"/>
                        <a:t>Acute opioid</a:t>
                      </a:r>
                    </a:p>
                  </a:txBody>
                  <a:tcPr/>
                </a:tc>
                <a:tc>
                  <a:txBody>
                    <a:bodyPr/>
                    <a:lstStyle/>
                    <a:p>
                      <a:r>
                        <a:rPr lang="en-US" sz="3200" dirty="0"/>
                        <a:t>Opioid 0-6</a:t>
                      </a:r>
                      <a:r>
                        <a:rPr lang="en-US" sz="3200" baseline="0" dirty="0"/>
                        <a:t> weeks after injury</a:t>
                      </a:r>
                      <a:endParaRPr lang="en-US" sz="3200" dirty="0"/>
                    </a:p>
                  </a:txBody>
                  <a:tcPr/>
                </a:tc>
                <a:extLst>
                  <a:ext uri="{0D108BD9-81ED-4DB2-BD59-A6C34878D82A}">
                    <a16:rowId xmlns:a16="http://schemas.microsoft.com/office/drawing/2014/main" val="4188641318"/>
                  </a:ext>
                </a:extLst>
              </a:tr>
              <a:tr h="626076">
                <a:tc>
                  <a:txBody>
                    <a:bodyPr/>
                    <a:lstStyle/>
                    <a:p>
                      <a:r>
                        <a:rPr lang="en-US" sz="3200" dirty="0"/>
                        <a:t>Subacute opioid</a:t>
                      </a:r>
                    </a:p>
                  </a:txBody>
                  <a:tcPr/>
                </a:tc>
                <a:tc>
                  <a:txBody>
                    <a:bodyPr/>
                    <a:lstStyle/>
                    <a:p>
                      <a:r>
                        <a:rPr lang="en-US" sz="3200" dirty="0"/>
                        <a:t>Opioid 6-12 weeks after injury</a:t>
                      </a:r>
                    </a:p>
                  </a:txBody>
                  <a:tcPr/>
                </a:tc>
                <a:extLst>
                  <a:ext uri="{0D108BD9-81ED-4DB2-BD59-A6C34878D82A}">
                    <a16:rowId xmlns:a16="http://schemas.microsoft.com/office/drawing/2014/main" val="4083937620"/>
                  </a:ext>
                </a:extLst>
              </a:tr>
              <a:tr h="1153297">
                <a:tc>
                  <a:txBody>
                    <a:bodyPr/>
                    <a:lstStyle/>
                    <a:p>
                      <a:r>
                        <a:rPr lang="en-US" sz="3200" baseline="0" dirty="0"/>
                        <a:t>Longer-term opioid</a:t>
                      </a:r>
                      <a:endParaRPr lang="en-US" sz="3200" dirty="0"/>
                    </a:p>
                  </a:txBody>
                  <a:tcPr/>
                </a:tc>
                <a:tc>
                  <a:txBody>
                    <a:bodyPr/>
                    <a:lstStyle/>
                    <a:p>
                      <a:r>
                        <a:rPr lang="en-US" sz="3200" dirty="0"/>
                        <a:t>Opioid 3 or more months after injury</a:t>
                      </a:r>
                    </a:p>
                    <a:p>
                      <a:pPr marL="0" marR="0" lvl="0" indent="0" algn="l" defTabSz="342900" rtl="0" eaLnBrk="1" fontAlgn="auto" latinLnBrk="0" hangingPunct="1">
                        <a:lnSpc>
                          <a:spcPct val="100000"/>
                        </a:lnSpc>
                        <a:spcBef>
                          <a:spcPts val="0"/>
                        </a:spcBef>
                        <a:spcAft>
                          <a:spcPts val="0"/>
                        </a:spcAft>
                        <a:buClrTx/>
                        <a:buSzTx/>
                        <a:buFontTx/>
                        <a:buNone/>
                        <a:tabLst/>
                        <a:defRPr/>
                      </a:pPr>
                      <a:r>
                        <a:rPr lang="en-US" sz="3200" dirty="0"/>
                        <a:t>(3-6, 6-9, 9-12 months after injury)</a:t>
                      </a:r>
                    </a:p>
                  </a:txBody>
                  <a:tcPr/>
                </a:tc>
                <a:extLst>
                  <a:ext uri="{0D108BD9-81ED-4DB2-BD59-A6C34878D82A}">
                    <a16:rowId xmlns:a16="http://schemas.microsoft.com/office/drawing/2014/main" val="482804005"/>
                  </a:ext>
                </a:extLst>
              </a:tr>
              <a:tr h="1153297">
                <a:tc>
                  <a:txBody>
                    <a:bodyPr/>
                    <a:lstStyle/>
                    <a:p>
                      <a:r>
                        <a:rPr lang="en-US" sz="3200" dirty="0"/>
                        <a:t>Chronic opioid</a:t>
                      </a:r>
                    </a:p>
                  </a:txBody>
                  <a:tcPr/>
                </a:tc>
                <a:tc>
                  <a:txBody>
                    <a:bodyPr/>
                    <a:lstStyle/>
                    <a:p>
                      <a:r>
                        <a:rPr lang="en-US" sz="3200" dirty="0"/>
                        <a:t>At least 60 days of opioids in time period (3-6, 6-9, 9-12 months after injury)</a:t>
                      </a:r>
                    </a:p>
                  </a:txBody>
                  <a:tcPr/>
                </a:tc>
                <a:extLst>
                  <a:ext uri="{0D108BD9-81ED-4DB2-BD59-A6C34878D82A}">
                    <a16:rowId xmlns:a16="http://schemas.microsoft.com/office/drawing/2014/main" val="2992185273"/>
                  </a:ext>
                </a:extLst>
              </a:tr>
            </a:tbl>
          </a:graphicData>
        </a:graphic>
      </p:graphicFrame>
      <p:sp>
        <p:nvSpPr>
          <p:cNvPr id="4" name="Slide Number Placeholder 3"/>
          <p:cNvSpPr>
            <a:spLocks noGrp="1"/>
          </p:cNvSpPr>
          <p:nvPr>
            <p:ph type="sldNum" sz="quarter" idx="12"/>
          </p:nvPr>
        </p:nvSpPr>
        <p:spPr/>
        <p:txBody>
          <a:bodyPr/>
          <a:lstStyle/>
          <a:p>
            <a:fld id="{27483B70-8575-4251-8933-623FEB65E15B}" type="slidenum">
              <a:rPr lang="en-US" smtClean="0"/>
              <a:t>26</a:t>
            </a:fld>
            <a:endParaRPr lang="en-US" dirty="0"/>
          </a:p>
        </p:txBody>
      </p:sp>
    </p:spTree>
    <p:extLst>
      <p:ext uri="{BB962C8B-B14F-4D97-AF65-F5344CB8AC3E}">
        <p14:creationId xmlns:p14="http://schemas.microsoft.com/office/powerpoint/2010/main" val="527539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5000" dirty="0"/>
              <a:t>Opioids before injury (prior opioids)</a:t>
            </a:r>
          </a:p>
        </p:txBody>
      </p:sp>
      <p:graphicFrame>
        <p:nvGraphicFramePr>
          <p:cNvPr id="9" name="Content Placeholder 8"/>
          <p:cNvGraphicFramePr>
            <a:graphicFrameLocks noGrp="1"/>
          </p:cNvGraphicFramePr>
          <p:nvPr>
            <p:ph sz="half" idx="1"/>
          </p:nvPr>
        </p:nvGraphicFramePr>
        <p:xfrm>
          <a:off x="692728" y="2126721"/>
          <a:ext cx="6313714" cy="3397870"/>
        </p:xfrm>
        <a:graphic>
          <a:graphicData uri="http://schemas.openxmlformats.org/drawingml/2006/table">
            <a:tbl>
              <a:tblPr firstRow="1" bandRow="1">
                <a:tableStyleId>{5C22544A-7EE6-4342-B048-85BDC9FD1C3A}</a:tableStyleId>
              </a:tblPr>
              <a:tblGrid>
                <a:gridCol w="2660117">
                  <a:extLst>
                    <a:ext uri="{9D8B030D-6E8A-4147-A177-3AD203B41FA5}">
                      <a16:colId xmlns:a16="http://schemas.microsoft.com/office/drawing/2014/main" val="3550772439"/>
                    </a:ext>
                  </a:extLst>
                </a:gridCol>
                <a:gridCol w="1946763">
                  <a:extLst>
                    <a:ext uri="{9D8B030D-6E8A-4147-A177-3AD203B41FA5}">
                      <a16:colId xmlns:a16="http://schemas.microsoft.com/office/drawing/2014/main" val="3673904348"/>
                    </a:ext>
                  </a:extLst>
                </a:gridCol>
                <a:gridCol w="1706834">
                  <a:extLst>
                    <a:ext uri="{9D8B030D-6E8A-4147-A177-3AD203B41FA5}">
                      <a16:colId xmlns:a16="http://schemas.microsoft.com/office/drawing/2014/main" val="1118708260"/>
                    </a:ext>
                  </a:extLst>
                </a:gridCol>
              </a:tblGrid>
              <a:tr h="501010">
                <a:tc>
                  <a:txBody>
                    <a:bodyPr/>
                    <a:lstStyle/>
                    <a:p>
                      <a:pPr>
                        <a:lnSpc>
                          <a:spcPct val="100000"/>
                        </a:lnSpc>
                      </a:pPr>
                      <a:endParaRPr lang="en-US" sz="3200" dirty="0"/>
                    </a:p>
                  </a:txBody>
                  <a:tcPr marL="52174" marR="52174"/>
                </a:tc>
                <a:tc>
                  <a:txBody>
                    <a:bodyPr/>
                    <a:lstStyle/>
                    <a:p>
                      <a:pPr algn="r">
                        <a:lnSpc>
                          <a:spcPct val="100000"/>
                        </a:lnSpc>
                      </a:pPr>
                      <a:r>
                        <a:rPr lang="en-US" sz="3200" dirty="0"/>
                        <a:t>Number of workers</a:t>
                      </a:r>
                    </a:p>
                  </a:txBody>
                  <a:tcPr marL="52174" marR="52174"/>
                </a:tc>
                <a:tc>
                  <a:txBody>
                    <a:bodyPr/>
                    <a:lstStyle/>
                    <a:p>
                      <a:pPr algn="r">
                        <a:lnSpc>
                          <a:spcPct val="100000"/>
                        </a:lnSpc>
                      </a:pPr>
                      <a:r>
                        <a:rPr lang="en-US" sz="3200" dirty="0"/>
                        <a:t>Percent</a:t>
                      </a:r>
                    </a:p>
                  </a:txBody>
                  <a:tcPr marL="52174" marR="52174"/>
                </a:tc>
                <a:extLst>
                  <a:ext uri="{0D108BD9-81ED-4DB2-BD59-A6C34878D82A}">
                    <a16:rowId xmlns:a16="http://schemas.microsoft.com/office/drawing/2014/main" val="451035447"/>
                  </a:ext>
                </a:extLst>
              </a:tr>
              <a:tr h="501010">
                <a:tc>
                  <a:txBody>
                    <a:bodyPr/>
                    <a:lstStyle/>
                    <a:p>
                      <a:pPr>
                        <a:lnSpc>
                          <a:spcPct val="150000"/>
                        </a:lnSpc>
                      </a:pPr>
                      <a:r>
                        <a:rPr lang="en-US" sz="3200" dirty="0"/>
                        <a:t>Acute opioid</a:t>
                      </a:r>
                    </a:p>
                  </a:txBody>
                  <a:tcPr marL="52174" marR="52174"/>
                </a:tc>
                <a:tc>
                  <a:txBody>
                    <a:bodyPr/>
                    <a:lstStyle/>
                    <a:p>
                      <a:pPr algn="r">
                        <a:lnSpc>
                          <a:spcPct val="150000"/>
                        </a:lnSpc>
                      </a:pPr>
                      <a:r>
                        <a:rPr lang="en-US" sz="3200" dirty="0"/>
                        <a:t>9,899</a:t>
                      </a:r>
                    </a:p>
                  </a:txBody>
                  <a:tcPr marL="52174" marR="52174"/>
                </a:tc>
                <a:tc>
                  <a:txBody>
                    <a:bodyPr/>
                    <a:lstStyle/>
                    <a:p>
                      <a:pPr algn="r">
                        <a:lnSpc>
                          <a:spcPct val="150000"/>
                        </a:lnSpc>
                      </a:pPr>
                      <a:endParaRPr lang="en-US" sz="3200" dirty="0"/>
                    </a:p>
                  </a:txBody>
                  <a:tcPr marL="52174" marR="52174"/>
                </a:tc>
                <a:extLst>
                  <a:ext uri="{0D108BD9-81ED-4DB2-BD59-A6C34878D82A}">
                    <a16:rowId xmlns:a16="http://schemas.microsoft.com/office/drawing/2014/main" val="4188641318"/>
                  </a:ext>
                </a:extLst>
              </a:tr>
              <a:tr h="501010">
                <a:tc>
                  <a:txBody>
                    <a:bodyPr/>
                    <a:lstStyle/>
                    <a:p>
                      <a:pPr>
                        <a:lnSpc>
                          <a:spcPct val="150000"/>
                        </a:lnSpc>
                      </a:pPr>
                      <a:r>
                        <a:rPr lang="en-US" sz="3200" dirty="0"/>
                        <a:t>No</a:t>
                      </a:r>
                      <a:r>
                        <a:rPr lang="en-US" sz="3200" baseline="0" dirty="0"/>
                        <a:t> p</a:t>
                      </a:r>
                      <a:r>
                        <a:rPr lang="en-US" sz="3200" dirty="0"/>
                        <a:t>rior</a:t>
                      </a:r>
                      <a:r>
                        <a:rPr lang="en-US" sz="3200" baseline="0" dirty="0"/>
                        <a:t> opioid</a:t>
                      </a:r>
                      <a:endParaRPr lang="en-US" sz="3200" dirty="0"/>
                    </a:p>
                  </a:txBody>
                  <a:tcPr marL="52174" marR="52174"/>
                </a:tc>
                <a:tc>
                  <a:txBody>
                    <a:bodyPr/>
                    <a:lstStyle/>
                    <a:p>
                      <a:pPr algn="r">
                        <a:lnSpc>
                          <a:spcPct val="150000"/>
                        </a:lnSpc>
                      </a:pPr>
                      <a:r>
                        <a:rPr lang="en-US" sz="3200" dirty="0"/>
                        <a:t>8,000</a:t>
                      </a:r>
                    </a:p>
                  </a:txBody>
                  <a:tcPr marL="52174" marR="52174"/>
                </a:tc>
                <a:tc>
                  <a:txBody>
                    <a:bodyPr/>
                    <a:lstStyle/>
                    <a:p>
                      <a:pPr algn="r">
                        <a:lnSpc>
                          <a:spcPct val="150000"/>
                        </a:lnSpc>
                      </a:pPr>
                      <a:r>
                        <a:rPr lang="en-US" sz="3200" dirty="0"/>
                        <a:t>81%</a:t>
                      </a:r>
                    </a:p>
                  </a:txBody>
                  <a:tcPr marL="52174" marR="52174"/>
                </a:tc>
                <a:extLst>
                  <a:ext uri="{0D108BD9-81ED-4DB2-BD59-A6C34878D82A}">
                    <a16:rowId xmlns:a16="http://schemas.microsoft.com/office/drawing/2014/main" val="4083937620"/>
                  </a:ext>
                </a:extLst>
              </a:tr>
              <a:tr h="836406">
                <a:tc>
                  <a:txBody>
                    <a:bodyPr/>
                    <a:lstStyle/>
                    <a:p>
                      <a:pPr>
                        <a:lnSpc>
                          <a:spcPct val="150000"/>
                        </a:lnSpc>
                      </a:pPr>
                      <a:r>
                        <a:rPr lang="en-US" sz="3200" baseline="0" dirty="0"/>
                        <a:t>Prior opioid</a:t>
                      </a:r>
                      <a:endParaRPr lang="en-US" sz="3200" dirty="0"/>
                    </a:p>
                  </a:txBody>
                  <a:tcPr marL="52174" marR="52174"/>
                </a:tc>
                <a:tc>
                  <a:txBody>
                    <a:bodyPr/>
                    <a:lstStyle/>
                    <a:p>
                      <a:pPr algn="r">
                        <a:lnSpc>
                          <a:spcPct val="150000"/>
                        </a:lnSpc>
                      </a:pPr>
                      <a:r>
                        <a:rPr lang="en-US" sz="3200" dirty="0"/>
                        <a:t>1,899</a:t>
                      </a:r>
                    </a:p>
                  </a:txBody>
                  <a:tcPr marL="52174" marR="52174"/>
                </a:tc>
                <a:tc>
                  <a:txBody>
                    <a:bodyPr/>
                    <a:lstStyle/>
                    <a:p>
                      <a:pPr marL="0" marR="0" lvl="0" indent="0" algn="r" defTabSz="342900" rtl="0" eaLnBrk="1" fontAlgn="auto" latinLnBrk="0" hangingPunct="1">
                        <a:lnSpc>
                          <a:spcPct val="150000"/>
                        </a:lnSpc>
                        <a:spcBef>
                          <a:spcPts val="0"/>
                        </a:spcBef>
                        <a:spcAft>
                          <a:spcPts val="0"/>
                        </a:spcAft>
                        <a:buClrTx/>
                        <a:buSzTx/>
                        <a:buFontTx/>
                        <a:buNone/>
                        <a:tabLst/>
                        <a:defRPr/>
                      </a:pPr>
                      <a:r>
                        <a:rPr lang="en-US" sz="3200" dirty="0"/>
                        <a:t>19%</a:t>
                      </a:r>
                    </a:p>
                  </a:txBody>
                  <a:tcPr marL="52174" marR="52174"/>
                </a:tc>
                <a:extLst>
                  <a:ext uri="{0D108BD9-81ED-4DB2-BD59-A6C34878D82A}">
                    <a16:rowId xmlns:a16="http://schemas.microsoft.com/office/drawing/2014/main" val="482804005"/>
                  </a:ext>
                </a:extLst>
              </a:tr>
            </a:tbl>
          </a:graphicData>
        </a:graphic>
      </p:graphicFrame>
      <p:sp>
        <p:nvSpPr>
          <p:cNvPr id="5" name="Content Placeholder 4"/>
          <p:cNvSpPr>
            <a:spLocks noGrp="1"/>
          </p:cNvSpPr>
          <p:nvPr>
            <p:ph sz="half" idx="2"/>
          </p:nvPr>
        </p:nvSpPr>
        <p:spPr>
          <a:xfrm>
            <a:off x="7445829" y="2126721"/>
            <a:ext cx="4136571" cy="3999445"/>
          </a:xfrm>
        </p:spPr>
        <p:txBody>
          <a:bodyPr/>
          <a:lstStyle/>
          <a:p>
            <a:r>
              <a:rPr lang="en-US" dirty="0"/>
              <a:t>19% of injured workers had an opioid (based on PDMP) in the 3 months before injury</a:t>
            </a:r>
          </a:p>
        </p:txBody>
      </p:sp>
      <p:sp>
        <p:nvSpPr>
          <p:cNvPr id="4" name="Slide Number Placeholder 3"/>
          <p:cNvSpPr>
            <a:spLocks noGrp="1"/>
          </p:cNvSpPr>
          <p:nvPr>
            <p:ph type="sldNum" sz="quarter" idx="12"/>
          </p:nvPr>
        </p:nvSpPr>
        <p:spPr/>
        <p:txBody>
          <a:bodyPr/>
          <a:lstStyle/>
          <a:p>
            <a:fld id="{27483B70-8575-4251-8933-623FEB65E15B}" type="slidenum">
              <a:rPr lang="en-US" smtClean="0"/>
              <a:t>27</a:t>
            </a:fld>
            <a:endParaRPr lang="en-US" dirty="0"/>
          </a:p>
        </p:txBody>
      </p:sp>
    </p:spTree>
    <p:extLst>
      <p:ext uri="{BB962C8B-B14F-4D97-AF65-F5344CB8AC3E}">
        <p14:creationId xmlns:p14="http://schemas.microsoft.com/office/powerpoint/2010/main" val="15881864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81D49-4E46-49AB-3A42-E6F8477FF3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0AD775-68F4-4024-9C01-8ED4760E1FF8}"/>
              </a:ext>
            </a:extLst>
          </p:cNvPr>
          <p:cNvSpPr>
            <a:spLocks noGrp="1"/>
          </p:cNvSpPr>
          <p:nvPr>
            <p:ph type="title"/>
          </p:nvPr>
        </p:nvSpPr>
        <p:spPr>
          <a:xfrm>
            <a:off x="609600" y="406400"/>
            <a:ext cx="10972800" cy="914400"/>
          </a:xfrm>
        </p:spPr>
        <p:txBody>
          <a:bodyPr/>
          <a:lstStyle/>
          <a:p>
            <a:r>
              <a:rPr lang="en-US" dirty="0"/>
              <a:t>Opioids after injury</a:t>
            </a:r>
          </a:p>
        </p:txBody>
      </p:sp>
      <p:graphicFrame>
        <p:nvGraphicFramePr>
          <p:cNvPr id="8" name="Content Placeholder 7">
            <a:extLst>
              <a:ext uri="{FF2B5EF4-FFF2-40B4-BE49-F238E27FC236}">
                <a16:creationId xmlns:a16="http://schemas.microsoft.com/office/drawing/2014/main" id="{708B0525-F24A-D173-3A20-A88F81FE7B9A}"/>
              </a:ext>
            </a:extLst>
          </p:cNvPr>
          <p:cNvGraphicFramePr>
            <a:graphicFrameLocks noGrp="1"/>
          </p:cNvGraphicFramePr>
          <p:nvPr>
            <p:ph idx="1"/>
          </p:nvPr>
        </p:nvGraphicFramePr>
        <p:xfrm>
          <a:off x="609600" y="1320800"/>
          <a:ext cx="10972800" cy="4713923"/>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a:extLst>
              <a:ext uri="{FF2B5EF4-FFF2-40B4-BE49-F238E27FC236}">
                <a16:creationId xmlns:a16="http://schemas.microsoft.com/office/drawing/2014/main" id="{FD3FECDE-1FE1-973C-5646-B59715DDDBB8}"/>
              </a:ext>
            </a:extLst>
          </p:cNvPr>
          <p:cNvSpPr>
            <a:spLocks noGrp="1"/>
          </p:cNvSpPr>
          <p:nvPr>
            <p:ph type="sldNum" sz="quarter" idx="12"/>
          </p:nvPr>
        </p:nvSpPr>
        <p:spPr/>
        <p:txBody>
          <a:bodyPr/>
          <a:lstStyle/>
          <a:p>
            <a:fld id="{27483B70-8575-4251-8933-623FEB65E15B}" type="slidenum">
              <a:rPr lang="en-US" smtClean="0"/>
              <a:t>28</a:t>
            </a:fld>
            <a:endParaRPr lang="en-US" dirty="0"/>
          </a:p>
        </p:txBody>
      </p:sp>
    </p:spTree>
    <p:extLst>
      <p:ext uri="{BB962C8B-B14F-4D97-AF65-F5344CB8AC3E}">
        <p14:creationId xmlns:p14="http://schemas.microsoft.com/office/powerpoint/2010/main" val="23816511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609600" y="762000"/>
            <a:ext cx="10972800" cy="2824348"/>
          </a:xfrm>
        </p:spPr>
        <p:txBody>
          <a:bodyPr/>
          <a:lstStyle/>
          <a:p>
            <a:r>
              <a:rPr lang="en-US" sz="5400" dirty="0"/>
              <a:t>Does opioid use after an injury differ based on opioid use prior to injury?</a:t>
            </a:r>
          </a:p>
        </p:txBody>
      </p:sp>
      <p:sp>
        <p:nvSpPr>
          <p:cNvPr id="5" name="Slide Number Placeholder 4"/>
          <p:cNvSpPr>
            <a:spLocks noGrp="1"/>
          </p:cNvSpPr>
          <p:nvPr>
            <p:ph type="sldNum" sz="quarter" idx="12"/>
          </p:nvPr>
        </p:nvSpPr>
        <p:spPr/>
        <p:txBody>
          <a:bodyPr/>
          <a:lstStyle/>
          <a:p>
            <a:fld id="{27483B70-8575-4251-8933-623FEB65E15B}" type="slidenum">
              <a:rPr lang="en-US" smtClean="0"/>
              <a:t>29</a:t>
            </a:fld>
            <a:endParaRPr lang="en-US" dirty="0"/>
          </a:p>
        </p:txBody>
      </p:sp>
    </p:spTree>
    <p:extLst>
      <p:ext uri="{BB962C8B-B14F-4D97-AF65-F5344CB8AC3E}">
        <p14:creationId xmlns:p14="http://schemas.microsoft.com/office/powerpoint/2010/main" val="962322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FE072-BE80-8E8B-5E4E-D0317340D86A}"/>
              </a:ext>
            </a:extLst>
          </p:cNvPr>
          <p:cNvSpPr>
            <a:spLocks noGrp="1"/>
          </p:cNvSpPr>
          <p:nvPr>
            <p:ph type="title"/>
          </p:nvPr>
        </p:nvSpPr>
        <p:spPr/>
        <p:txBody>
          <a:bodyPr/>
          <a:lstStyle/>
          <a:p>
            <a:r>
              <a:rPr lang="en-US" dirty="0"/>
              <a:t>CDC SUDORS* data for Montana 2023</a:t>
            </a:r>
          </a:p>
        </p:txBody>
      </p:sp>
      <p:sp>
        <p:nvSpPr>
          <p:cNvPr id="3" name="Content Placeholder 2">
            <a:extLst>
              <a:ext uri="{FF2B5EF4-FFF2-40B4-BE49-F238E27FC236}">
                <a16:creationId xmlns:a16="http://schemas.microsoft.com/office/drawing/2014/main" id="{43F92FB0-D1BC-B57F-BC96-E772831FFD65}"/>
              </a:ext>
            </a:extLst>
          </p:cNvPr>
          <p:cNvSpPr>
            <a:spLocks noGrp="1"/>
          </p:cNvSpPr>
          <p:nvPr>
            <p:ph idx="1"/>
          </p:nvPr>
        </p:nvSpPr>
        <p:spPr/>
        <p:txBody>
          <a:bodyPr>
            <a:normAutofit lnSpcReduction="10000"/>
          </a:bodyPr>
          <a:lstStyle/>
          <a:p>
            <a:r>
              <a:rPr lang="en-US" dirty="0"/>
              <a:t>Prescription opioid deaths-28</a:t>
            </a:r>
          </a:p>
          <a:p>
            <a:r>
              <a:rPr lang="en-US" dirty="0"/>
              <a:t>Fentanyl deaths=96</a:t>
            </a:r>
          </a:p>
          <a:p>
            <a:r>
              <a:rPr lang="en-US" dirty="0"/>
              <a:t>Methamphetamine-96</a:t>
            </a:r>
          </a:p>
          <a:p>
            <a:endParaRPr lang="en-US" dirty="0"/>
          </a:p>
          <a:p>
            <a:endParaRPr lang="en-US" dirty="0"/>
          </a:p>
          <a:p>
            <a:endParaRPr lang="en-US" dirty="0"/>
          </a:p>
          <a:p>
            <a:endParaRPr lang="en-US" dirty="0"/>
          </a:p>
          <a:p>
            <a:endParaRPr lang="en-US" dirty="0"/>
          </a:p>
          <a:p>
            <a:pPr marL="0" indent="0">
              <a:buNone/>
            </a:pPr>
            <a:r>
              <a:rPr lang="en-US" dirty="0"/>
              <a:t>*State Unintentional Drug Overdose Reporting System</a:t>
            </a:r>
          </a:p>
        </p:txBody>
      </p:sp>
    </p:spTree>
    <p:extLst>
      <p:ext uri="{BB962C8B-B14F-4D97-AF65-F5344CB8AC3E}">
        <p14:creationId xmlns:p14="http://schemas.microsoft.com/office/powerpoint/2010/main" val="15343818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Longer-term opioid use by prior opioid status</a:t>
            </a:r>
          </a:p>
        </p:txBody>
      </p:sp>
      <p:graphicFrame>
        <p:nvGraphicFramePr>
          <p:cNvPr id="12" name="Content Placeholder 11"/>
          <p:cNvGraphicFramePr>
            <a:graphicFrameLocks noGrp="1"/>
          </p:cNvGraphicFramePr>
          <p:nvPr>
            <p:ph sz="half" idx="1"/>
          </p:nvPr>
        </p:nvGraphicFramePr>
        <p:xfrm>
          <a:off x="609600" y="1676400"/>
          <a:ext cx="6256338" cy="4449763"/>
        </p:xfrm>
        <a:graphic>
          <a:graphicData uri="http://schemas.openxmlformats.org/drawingml/2006/chart">
            <c:chart xmlns:c="http://schemas.openxmlformats.org/drawingml/2006/chart" xmlns:r="http://schemas.openxmlformats.org/officeDocument/2006/relationships" r:id="rId2"/>
          </a:graphicData>
        </a:graphic>
      </p:graphicFrame>
      <p:sp>
        <p:nvSpPr>
          <p:cNvPr id="9" name="Content Placeholder 8"/>
          <p:cNvSpPr>
            <a:spLocks noGrp="1"/>
          </p:cNvSpPr>
          <p:nvPr>
            <p:ph sz="half" idx="2"/>
          </p:nvPr>
        </p:nvSpPr>
        <p:spPr/>
        <p:txBody>
          <a:bodyPr/>
          <a:lstStyle/>
          <a:p>
            <a:r>
              <a:rPr lang="en-US" sz="3200" dirty="0"/>
              <a:t>Longer-term opioid use was much higher among workers with prior opioid use</a:t>
            </a:r>
          </a:p>
          <a:p>
            <a:r>
              <a:rPr lang="en-US" sz="3200" dirty="0"/>
              <a:t>Among workers with no prior opioids, 7-10% had longer-term opioids versus 34-56% among those with prior opioids</a:t>
            </a:r>
          </a:p>
        </p:txBody>
      </p:sp>
      <p:sp>
        <p:nvSpPr>
          <p:cNvPr id="3" name="Slide Number Placeholder 2"/>
          <p:cNvSpPr>
            <a:spLocks noGrp="1"/>
          </p:cNvSpPr>
          <p:nvPr>
            <p:ph type="sldNum" sz="quarter" idx="12"/>
          </p:nvPr>
        </p:nvSpPr>
        <p:spPr/>
        <p:txBody>
          <a:bodyPr/>
          <a:lstStyle/>
          <a:p>
            <a:fld id="{27483B70-8575-4251-8933-623FEB65E15B}" type="slidenum">
              <a:rPr lang="en-US" smtClean="0"/>
              <a:t>30</a:t>
            </a:fld>
            <a:endParaRPr lang="en-US" dirty="0"/>
          </a:p>
        </p:txBody>
      </p:sp>
    </p:spTree>
    <p:extLst>
      <p:ext uri="{BB962C8B-B14F-4D97-AF65-F5344CB8AC3E}">
        <p14:creationId xmlns:p14="http://schemas.microsoft.com/office/powerpoint/2010/main" val="7172381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Chronic opioid use (</a:t>
            </a:r>
            <a:r>
              <a:rPr lang="en-US" u="sng" dirty="0"/>
              <a:t>&gt;</a:t>
            </a:r>
            <a:r>
              <a:rPr lang="en-US" dirty="0"/>
              <a:t> 60 days) by prior opioid status</a:t>
            </a:r>
          </a:p>
        </p:txBody>
      </p:sp>
      <p:graphicFrame>
        <p:nvGraphicFramePr>
          <p:cNvPr id="12" name="Content Placeholder 11"/>
          <p:cNvGraphicFramePr>
            <a:graphicFrameLocks noGrp="1"/>
          </p:cNvGraphicFramePr>
          <p:nvPr>
            <p:ph sz="half" idx="1"/>
          </p:nvPr>
        </p:nvGraphicFramePr>
        <p:xfrm>
          <a:off x="609599" y="1676400"/>
          <a:ext cx="6417501" cy="5126966"/>
        </p:xfrm>
        <a:graphic>
          <a:graphicData uri="http://schemas.openxmlformats.org/drawingml/2006/chart">
            <c:chart xmlns:c="http://schemas.openxmlformats.org/drawingml/2006/chart" xmlns:r="http://schemas.openxmlformats.org/officeDocument/2006/relationships" r:id="rId2"/>
          </a:graphicData>
        </a:graphic>
      </p:graphicFrame>
      <p:sp>
        <p:nvSpPr>
          <p:cNvPr id="9" name="Content Placeholder 8"/>
          <p:cNvSpPr>
            <a:spLocks noGrp="1"/>
          </p:cNvSpPr>
          <p:nvPr>
            <p:ph sz="half" idx="2"/>
          </p:nvPr>
        </p:nvSpPr>
        <p:spPr>
          <a:xfrm>
            <a:off x="7199085" y="1676403"/>
            <a:ext cx="4533735" cy="4449763"/>
          </a:xfrm>
        </p:spPr>
        <p:txBody>
          <a:bodyPr/>
          <a:lstStyle/>
          <a:p>
            <a:r>
              <a:rPr lang="en-US" sz="3200" dirty="0"/>
              <a:t>Chronic opioid use was much higher among workers with prior opioid use</a:t>
            </a:r>
          </a:p>
          <a:p>
            <a:r>
              <a:rPr lang="en-US" sz="3200" dirty="0"/>
              <a:t>Among workers with no prior opioids, only 0.4% had chronic opioids versus 20-29% among those with prior opioids</a:t>
            </a:r>
          </a:p>
        </p:txBody>
      </p:sp>
      <p:sp>
        <p:nvSpPr>
          <p:cNvPr id="3" name="Slide Number Placeholder 2"/>
          <p:cNvSpPr>
            <a:spLocks noGrp="1"/>
          </p:cNvSpPr>
          <p:nvPr>
            <p:ph type="sldNum" sz="quarter" idx="12"/>
          </p:nvPr>
        </p:nvSpPr>
        <p:spPr/>
        <p:txBody>
          <a:bodyPr/>
          <a:lstStyle/>
          <a:p>
            <a:fld id="{27483B70-8575-4251-8933-623FEB65E15B}" type="slidenum">
              <a:rPr lang="en-US" smtClean="0"/>
              <a:t>31</a:t>
            </a:fld>
            <a:endParaRPr lang="en-US" dirty="0"/>
          </a:p>
        </p:txBody>
      </p:sp>
    </p:spTree>
    <p:extLst>
      <p:ext uri="{BB962C8B-B14F-4D97-AF65-F5344CB8AC3E}">
        <p14:creationId xmlns:p14="http://schemas.microsoft.com/office/powerpoint/2010/main" val="497357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E7E3D-66F0-829B-1F32-9770B127755F}"/>
              </a:ext>
            </a:extLst>
          </p:cNvPr>
          <p:cNvSpPr>
            <a:spLocks noGrp="1"/>
          </p:cNvSpPr>
          <p:nvPr>
            <p:ph type="title"/>
          </p:nvPr>
        </p:nvSpPr>
        <p:spPr>
          <a:xfrm>
            <a:off x="609600" y="320634"/>
            <a:ext cx="10972800" cy="813769"/>
          </a:xfrm>
        </p:spPr>
        <p:txBody>
          <a:bodyPr/>
          <a:lstStyle/>
          <a:p>
            <a:r>
              <a:rPr lang="en-US" dirty="0"/>
              <a:t>Comparison of WA </a:t>
            </a:r>
            <a:r>
              <a:rPr lang="en-US" b="1" dirty="0"/>
              <a:t>WC and PDMP</a:t>
            </a:r>
          </a:p>
        </p:txBody>
      </p:sp>
      <p:pic>
        <p:nvPicPr>
          <p:cNvPr id="7" name="Content Placeholder 6" descr="Graphical user interface, chart, line chart&#10;&#10;Description automatically generated">
            <a:extLst>
              <a:ext uri="{FF2B5EF4-FFF2-40B4-BE49-F238E27FC236}">
                <a16:creationId xmlns:a16="http://schemas.microsoft.com/office/drawing/2014/main" id="{8526A195-32C9-FE46-1A9D-CDA809E7FAF6}"/>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61314" y="1134403"/>
            <a:ext cx="8229602" cy="5486400"/>
          </a:xfrm>
        </p:spPr>
      </p:pic>
      <p:sp>
        <p:nvSpPr>
          <p:cNvPr id="4" name="Content Placeholder 3">
            <a:extLst>
              <a:ext uri="{FF2B5EF4-FFF2-40B4-BE49-F238E27FC236}">
                <a16:creationId xmlns:a16="http://schemas.microsoft.com/office/drawing/2014/main" id="{28FE8EBB-D970-8D48-F66B-136F3637CBB6}"/>
              </a:ext>
            </a:extLst>
          </p:cNvPr>
          <p:cNvSpPr>
            <a:spLocks noGrp="1"/>
          </p:cNvSpPr>
          <p:nvPr>
            <p:ph sz="half" idx="2"/>
          </p:nvPr>
        </p:nvSpPr>
        <p:spPr>
          <a:xfrm>
            <a:off x="9133386" y="1676403"/>
            <a:ext cx="2449013" cy="4449763"/>
          </a:xfrm>
        </p:spPr>
        <p:txBody>
          <a:bodyPr/>
          <a:lstStyle/>
          <a:p>
            <a:r>
              <a:rPr lang="en-US" sz="2800" dirty="0"/>
              <a:t>Measures of acute and subacute prescribing are higher in PDMP than in WC</a:t>
            </a:r>
          </a:p>
        </p:txBody>
      </p:sp>
      <p:sp>
        <p:nvSpPr>
          <p:cNvPr id="5" name="Slide Number Placeholder 4">
            <a:extLst>
              <a:ext uri="{FF2B5EF4-FFF2-40B4-BE49-F238E27FC236}">
                <a16:creationId xmlns:a16="http://schemas.microsoft.com/office/drawing/2014/main" id="{722DA3ED-9A10-B77D-7482-B26B284F1B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483B70-8575-4251-8933-623FEB65E15B}" type="slidenum">
              <a:rPr kumimoji="0" lang="en-US" sz="1200" b="0" i="0" u="none" strike="noStrike" kern="1200" cap="none" spc="0" normalizeH="0" baseline="0" noProof="0" smtClean="0">
                <a:ln>
                  <a:noFill/>
                </a:ln>
                <a:solidFill>
                  <a:srgbClr val="39275B"/>
                </a:solidFill>
                <a:effectLst/>
                <a:uLnTx/>
                <a:uFillTx/>
                <a:latin typeface="Calibri" pitchFamily="-11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srgbClr val="39275B"/>
              </a:solidFill>
              <a:effectLst/>
              <a:uLnTx/>
              <a:uFillTx/>
              <a:latin typeface="Calibri" pitchFamily="-112" charset="0"/>
              <a:ea typeface="+mn-ea"/>
              <a:cs typeface="+mn-cs"/>
            </a:endParaRPr>
          </a:p>
        </p:txBody>
      </p:sp>
    </p:spTree>
    <p:extLst>
      <p:ext uri="{BB962C8B-B14F-4D97-AF65-F5344CB8AC3E}">
        <p14:creationId xmlns:p14="http://schemas.microsoft.com/office/powerpoint/2010/main" val="32681330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C46B0-A583-026A-8DDB-C099FD135B49}"/>
              </a:ext>
            </a:extLst>
          </p:cNvPr>
          <p:cNvSpPr>
            <a:spLocks noGrp="1"/>
          </p:cNvSpPr>
          <p:nvPr>
            <p:ph type="title"/>
          </p:nvPr>
        </p:nvSpPr>
        <p:spPr>
          <a:xfrm>
            <a:off x="838200" y="365126"/>
            <a:ext cx="10515600" cy="828244"/>
          </a:xfrm>
        </p:spPr>
        <p:txBody>
          <a:bodyPr>
            <a:normAutofit fontScale="90000"/>
          </a:bodyPr>
          <a:lstStyle/>
          <a:p>
            <a:r>
              <a:rPr lang="en-US" dirty="0"/>
              <a:t>So what now Re injured workers on chronic opioids? Two main actionable targets</a:t>
            </a:r>
          </a:p>
        </p:txBody>
      </p:sp>
      <p:sp>
        <p:nvSpPr>
          <p:cNvPr id="3" name="Content Placeholder 2">
            <a:extLst>
              <a:ext uri="{FF2B5EF4-FFF2-40B4-BE49-F238E27FC236}">
                <a16:creationId xmlns:a16="http://schemas.microsoft.com/office/drawing/2014/main" id="{C8976962-D28D-02F0-CD78-9FC1DBDB842E}"/>
              </a:ext>
            </a:extLst>
          </p:cNvPr>
          <p:cNvSpPr>
            <a:spLocks noGrp="1"/>
          </p:cNvSpPr>
          <p:nvPr>
            <p:ph idx="1"/>
          </p:nvPr>
        </p:nvSpPr>
        <p:spPr>
          <a:xfrm>
            <a:off x="838200" y="1503336"/>
            <a:ext cx="10515600" cy="4673627"/>
          </a:xfrm>
        </p:spPr>
        <p:txBody>
          <a:bodyPr/>
          <a:lstStyle/>
          <a:p>
            <a:pPr marL="0" indent="0">
              <a:buNone/>
            </a:pPr>
            <a:r>
              <a:rPr lang="en-US" dirty="0"/>
              <a:t>1. There are a lot of injured workers in our system who are on chronic opioids that we are not paying for-over 4000 such workers in WA in 2022</a:t>
            </a:r>
          </a:p>
          <a:p>
            <a:pPr lvl="1"/>
            <a:r>
              <a:rPr lang="en-US" dirty="0"/>
              <a:t>Many of these patients have been on chronic opioids for months/years, and most are likely dependent/OUD</a:t>
            </a:r>
          </a:p>
          <a:p>
            <a:pPr lvl="1"/>
            <a:r>
              <a:rPr lang="en-US" dirty="0"/>
              <a:t>These opioids ARE LIKELY affecting progress in your claim of record, including surgical outcomes</a:t>
            </a:r>
          </a:p>
          <a:p>
            <a:pPr lvl="1"/>
            <a:r>
              <a:rPr lang="en-US" dirty="0"/>
              <a:t>May not have ANY records on any of this unless the attending doctor checks the State’s PDMP</a:t>
            </a:r>
          </a:p>
          <a:p>
            <a:pPr lvl="1"/>
            <a:r>
              <a:rPr lang="en-US" dirty="0"/>
              <a:t>We have been conducting a pilot study to try to address these workers needs, including their chronic pain</a:t>
            </a:r>
          </a:p>
          <a:p>
            <a:pPr lvl="1"/>
            <a:endParaRPr lang="en-US" dirty="0"/>
          </a:p>
          <a:p>
            <a:pPr lvl="1"/>
            <a:endParaRPr lang="en-US" dirty="0"/>
          </a:p>
        </p:txBody>
      </p:sp>
    </p:spTree>
    <p:extLst>
      <p:ext uri="{BB962C8B-B14F-4D97-AF65-F5344CB8AC3E}">
        <p14:creationId xmlns:p14="http://schemas.microsoft.com/office/powerpoint/2010/main" val="19739467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FDA16-4529-A64F-9BA3-08923EAF5A66}"/>
              </a:ext>
            </a:extLst>
          </p:cNvPr>
          <p:cNvSpPr>
            <a:spLocks noGrp="1"/>
          </p:cNvSpPr>
          <p:nvPr>
            <p:ph type="title"/>
          </p:nvPr>
        </p:nvSpPr>
        <p:spPr>
          <a:xfrm>
            <a:off x="838200" y="71121"/>
            <a:ext cx="10515600" cy="904239"/>
          </a:xfrm>
        </p:spPr>
        <p:txBody>
          <a:bodyPr/>
          <a:lstStyle/>
          <a:p>
            <a:r>
              <a:rPr lang="en-US" dirty="0"/>
              <a:t>COT patients present tremendous challenges</a:t>
            </a:r>
          </a:p>
        </p:txBody>
      </p:sp>
      <p:sp>
        <p:nvSpPr>
          <p:cNvPr id="3" name="Content Placeholder 2">
            <a:extLst>
              <a:ext uri="{FF2B5EF4-FFF2-40B4-BE49-F238E27FC236}">
                <a16:creationId xmlns:a16="http://schemas.microsoft.com/office/drawing/2014/main" id="{4582107E-0CC6-5A4E-A0DA-D3EEC577439D}"/>
              </a:ext>
            </a:extLst>
          </p:cNvPr>
          <p:cNvSpPr>
            <a:spLocks noGrp="1"/>
          </p:cNvSpPr>
          <p:nvPr>
            <p:ph idx="1"/>
          </p:nvPr>
        </p:nvSpPr>
        <p:spPr>
          <a:xfrm>
            <a:off x="838200" y="975360"/>
            <a:ext cx="10515600" cy="5201603"/>
          </a:xfrm>
        </p:spPr>
        <p:txBody>
          <a:bodyPr>
            <a:normAutofit/>
          </a:bodyPr>
          <a:lstStyle/>
          <a:p>
            <a:r>
              <a:rPr lang="en-US" dirty="0"/>
              <a:t>Physician burn-out and time constraints limit capacity to properly engage, fully assess, and determine best treatment path for the thousands of these patients in WA state</a:t>
            </a:r>
          </a:p>
          <a:p>
            <a:r>
              <a:rPr lang="en-US" dirty="0"/>
              <a:t>Many of these patients are in more rural counties with the least resources</a:t>
            </a:r>
          </a:p>
          <a:p>
            <a:r>
              <a:rPr lang="en-US" dirty="0"/>
              <a:t>Safety net clinics such as FQHC’s have been particularly hard hit-about 1/3 of the docs in a primary care national network reported having stopped initiating opioids altogether (</a:t>
            </a:r>
            <a:r>
              <a:rPr lang="en-US" dirty="0" err="1"/>
              <a:t>Leverence</a:t>
            </a:r>
            <a:r>
              <a:rPr lang="en-US" dirty="0"/>
              <a:t> et al, JABFM 2011; 24: 551-561)</a:t>
            </a:r>
          </a:p>
          <a:p>
            <a:r>
              <a:rPr lang="en-US" dirty="0"/>
              <a:t>AND Roger Rosenblatt’s UW student preceptees had very bad field experiences with these patients, so much so that many thought they would not go into primary care because of it</a:t>
            </a:r>
          </a:p>
          <a:p>
            <a:endParaRPr lang="en-US" dirty="0"/>
          </a:p>
        </p:txBody>
      </p:sp>
    </p:spTree>
    <p:extLst>
      <p:ext uri="{BB962C8B-B14F-4D97-AF65-F5344CB8AC3E}">
        <p14:creationId xmlns:p14="http://schemas.microsoft.com/office/powerpoint/2010/main" val="18100332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20407281">
            <a:off x="760659" y="334012"/>
            <a:ext cx="4741713" cy="6285007"/>
          </a:xfrm>
          <a:prstGeom prst="rect">
            <a:avLst/>
          </a:prstGeom>
        </p:spPr>
      </p:pic>
      <p:sp>
        <p:nvSpPr>
          <p:cNvPr id="3" name="Content Placeholder 1"/>
          <p:cNvSpPr txBox="1">
            <a:spLocks/>
          </p:cNvSpPr>
          <p:nvPr/>
        </p:nvSpPr>
        <p:spPr>
          <a:xfrm>
            <a:off x="5974939" y="982645"/>
            <a:ext cx="5360733" cy="498774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914400" eaLnBrk="0" fontAlgn="base" hangingPunct="0">
              <a:spcAft>
                <a:spcPct val="0"/>
              </a:spcAft>
              <a:buClr>
                <a:srgbClr val="005595"/>
              </a:buClr>
              <a:buFont typeface="Wingdings" pitchFamily="2" charset="2"/>
              <a:buChar char="§"/>
            </a:pPr>
            <a:r>
              <a:rPr lang="en-US" sz="2800" kern="0" dirty="0"/>
              <a:t>An ONC resource list by region with more details for </a:t>
            </a:r>
          </a:p>
          <a:p>
            <a:pPr lvl="1" defTabSz="914400" eaLnBrk="0" fontAlgn="base" hangingPunct="0">
              <a:spcAft>
                <a:spcPct val="0"/>
              </a:spcAft>
              <a:buClr>
                <a:srgbClr val="005595"/>
              </a:buClr>
              <a:buFont typeface="Calibri" panose="020F0502020204030204" pitchFamily="34" charset="0"/>
              <a:buChar char="–"/>
            </a:pPr>
            <a:r>
              <a:rPr lang="en-US" sz="2400" kern="0" dirty="0"/>
              <a:t>Non-opioid alternatives for pain</a:t>
            </a:r>
          </a:p>
          <a:p>
            <a:pPr lvl="1" defTabSz="914400" eaLnBrk="0" fontAlgn="base" hangingPunct="0">
              <a:spcAft>
                <a:spcPct val="0"/>
              </a:spcAft>
              <a:buClr>
                <a:srgbClr val="005595"/>
              </a:buClr>
              <a:buFont typeface="Calibri" panose="020F0502020204030204" pitchFamily="34" charset="0"/>
              <a:buChar char="–"/>
            </a:pPr>
            <a:r>
              <a:rPr lang="en-US" sz="2400" kern="0" dirty="0"/>
              <a:t>Pharmacologic alternatives</a:t>
            </a:r>
          </a:p>
          <a:p>
            <a:pPr lvl="1" defTabSz="914400" eaLnBrk="0" fontAlgn="base" hangingPunct="0">
              <a:spcAft>
                <a:spcPct val="0"/>
              </a:spcAft>
              <a:buClr>
                <a:srgbClr val="005595"/>
              </a:buClr>
              <a:buFont typeface="Calibri" panose="020F0502020204030204" pitchFamily="34" charset="0"/>
              <a:buChar char="–"/>
            </a:pPr>
            <a:r>
              <a:rPr lang="en-US" sz="2400" kern="0" dirty="0"/>
              <a:t>Drug and alcohol treatment programs</a:t>
            </a:r>
          </a:p>
          <a:p>
            <a:pPr lvl="1" defTabSz="914400" eaLnBrk="0" fontAlgn="base" hangingPunct="0">
              <a:spcAft>
                <a:spcPct val="0"/>
              </a:spcAft>
              <a:buClr>
                <a:srgbClr val="005595"/>
              </a:buClr>
              <a:buFont typeface="Calibri" panose="020F0502020204030204" pitchFamily="34" charset="0"/>
              <a:buChar char="–"/>
            </a:pPr>
            <a:r>
              <a:rPr lang="en-US" sz="2400" kern="0" dirty="0"/>
              <a:t>SIMP providers</a:t>
            </a:r>
          </a:p>
          <a:p>
            <a:pPr marL="1085850" lvl="1" indent="-342900" defTabSz="914400" eaLnBrk="0" fontAlgn="base" hangingPunct="0">
              <a:spcAft>
                <a:spcPct val="0"/>
              </a:spcAft>
              <a:buClr>
                <a:srgbClr val="005595"/>
              </a:buClr>
              <a:buFont typeface="Arial" panose="020B0604020202020204" pitchFamily="34" charset="0"/>
              <a:buChar char="–"/>
            </a:pPr>
            <a:endParaRPr lang="en-US" sz="2000" kern="0" dirty="0"/>
          </a:p>
          <a:p>
            <a:endParaRPr lang="en-US" sz="2400" dirty="0"/>
          </a:p>
        </p:txBody>
      </p:sp>
    </p:spTree>
    <p:extLst>
      <p:ext uri="{BB962C8B-B14F-4D97-AF65-F5344CB8AC3E}">
        <p14:creationId xmlns:p14="http://schemas.microsoft.com/office/powerpoint/2010/main" val="38557352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C1D49-BF1A-BC69-EFB4-CE6DEB6E564E}"/>
              </a:ext>
            </a:extLst>
          </p:cNvPr>
          <p:cNvSpPr>
            <a:spLocks noGrp="1"/>
          </p:cNvSpPr>
          <p:nvPr>
            <p:ph type="title"/>
          </p:nvPr>
        </p:nvSpPr>
        <p:spPr>
          <a:xfrm>
            <a:off x="170481" y="123987"/>
            <a:ext cx="11183319" cy="697423"/>
          </a:xfrm>
        </p:spPr>
        <p:txBody>
          <a:bodyPr>
            <a:normAutofit/>
          </a:bodyPr>
          <a:lstStyle/>
          <a:p>
            <a:r>
              <a:rPr lang="en-US" dirty="0"/>
              <a:t>Potential action #2</a:t>
            </a:r>
          </a:p>
        </p:txBody>
      </p:sp>
      <p:sp>
        <p:nvSpPr>
          <p:cNvPr id="3" name="Content Placeholder 2">
            <a:extLst>
              <a:ext uri="{FF2B5EF4-FFF2-40B4-BE49-F238E27FC236}">
                <a16:creationId xmlns:a16="http://schemas.microsoft.com/office/drawing/2014/main" id="{78C21F43-F430-C24F-0964-3973F17D021C}"/>
              </a:ext>
            </a:extLst>
          </p:cNvPr>
          <p:cNvSpPr>
            <a:spLocks noGrp="1"/>
          </p:cNvSpPr>
          <p:nvPr>
            <p:ph idx="1"/>
          </p:nvPr>
        </p:nvSpPr>
        <p:spPr>
          <a:xfrm>
            <a:off x="170481" y="821410"/>
            <a:ext cx="11809709" cy="5355553"/>
          </a:xfrm>
        </p:spPr>
        <p:txBody>
          <a:bodyPr/>
          <a:lstStyle/>
          <a:p>
            <a:pPr marL="0" indent="0">
              <a:buNone/>
            </a:pPr>
            <a:r>
              <a:rPr lang="en-US" dirty="0"/>
              <a:t>2. </a:t>
            </a:r>
            <a:r>
              <a:rPr lang="en-US" sz="3200" dirty="0"/>
              <a:t>Is there any way to prevent workers who were on opioids pre-injury from transitioning to chronic opioids in the workers comp system?</a:t>
            </a:r>
          </a:p>
          <a:p>
            <a:pPr lvl="1"/>
            <a:r>
              <a:rPr lang="en-US" sz="3200" dirty="0"/>
              <a:t>Is the pre-injury opioid use or dependence or OUD a pre-existing condition that should not be covered?</a:t>
            </a:r>
          </a:p>
          <a:p>
            <a:pPr lvl="1"/>
            <a:r>
              <a:rPr lang="en-US" sz="3200" dirty="0"/>
              <a:t>How would you do surveillance for this scenario? If you know that a patient has received a first opioid prescription for an acute injury, reasonable to ask the prescriber to check the state PDMP for prior/concomitant use. If prior use, and especially if prior chronic use (at least 60 days in the  quarter prior to injury), suggest alternative pain treatments such as Tylenol/NSAID combos and stop workers comp covered prescription opioids</a:t>
            </a:r>
          </a:p>
        </p:txBody>
      </p:sp>
    </p:spTree>
    <p:extLst>
      <p:ext uri="{BB962C8B-B14F-4D97-AF65-F5344CB8AC3E}">
        <p14:creationId xmlns:p14="http://schemas.microsoft.com/office/powerpoint/2010/main" val="39826726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1. Duration of Opioid Treatment for Postoperative Discharge </a:t>
            </a:r>
          </a:p>
        </p:txBody>
      </p:sp>
      <p:sp>
        <p:nvSpPr>
          <p:cNvPr id="4" name="Slide Number Placeholder 3"/>
          <p:cNvSpPr>
            <a:spLocks noGrp="1"/>
          </p:cNvSpPr>
          <p:nvPr>
            <p:ph type="sldNum" sz="quarter" idx="12"/>
          </p:nvPr>
        </p:nvSpPr>
        <p:spPr/>
        <p:txBody>
          <a:bodyPr/>
          <a:lstStyle/>
          <a:p>
            <a:r>
              <a:rPr lang="en-US" dirty="0"/>
              <a:t> Slide </a:t>
            </a:r>
            <a:fld id="{4FAB73BC-B049-4115-A692-8D63A059BFB8}" type="slidenum">
              <a:rPr lang="en-US" smtClean="0"/>
              <a:pPr/>
              <a:t>37</a:t>
            </a:fld>
            <a:endParaRPr lang="en-US" dirty="0"/>
          </a:p>
        </p:txBody>
      </p:sp>
      <p:graphicFrame>
        <p:nvGraphicFramePr>
          <p:cNvPr id="7" name="Content Placeholder 6"/>
          <p:cNvGraphicFramePr>
            <a:graphicFrameLocks noGrp="1"/>
          </p:cNvGraphicFramePr>
          <p:nvPr>
            <p:ph idx="1"/>
          </p:nvPr>
        </p:nvGraphicFramePr>
        <p:xfrm>
          <a:off x="1756624" y="1495449"/>
          <a:ext cx="8736012" cy="5217823"/>
        </p:xfrm>
        <a:graphic>
          <a:graphicData uri="http://schemas.openxmlformats.org/drawingml/2006/table">
            <a:tbl>
              <a:tblPr firstRow="1" firstCol="1" bandRow="1">
                <a:tableStyleId>{BC89EF96-8CEA-46FF-86C4-4CE0E7609802}</a:tableStyleId>
              </a:tblPr>
              <a:tblGrid>
                <a:gridCol w="3532610">
                  <a:extLst>
                    <a:ext uri="{9D8B030D-6E8A-4147-A177-3AD203B41FA5}">
                      <a16:colId xmlns:a16="http://schemas.microsoft.com/office/drawing/2014/main" val="20000"/>
                    </a:ext>
                  </a:extLst>
                </a:gridCol>
                <a:gridCol w="5203402">
                  <a:extLst>
                    <a:ext uri="{9D8B030D-6E8A-4147-A177-3AD203B41FA5}">
                      <a16:colId xmlns:a16="http://schemas.microsoft.com/office/drawing/2014/main" val="20001"/>
                    </a:ext>
                  </a:extLst>
                </a:gridCol>
              </a:tblGrid>
              <a:tr h="217733">
                <a:tc gridSpan="2">
                  <a:txBody>
                    <a:bodyPr/>
                    <a:lstStyle/>
                    <a:p>
                      <a:pPr marL="0" marR="0">
                        <a:lnSpc>
                          <a:spcPct val="115000"/>
                        </a:lnSpc>
                        <a:spcBef>
                          <a:spcPts val="0"/>
                        </a:spcBef>
                        <a:spcAft>
                          <a:spcPts val="0"/>
                        </a:spcAft>
                      </a:pPr>
                      <a:r>
                        <a:rPr lang="en-US" sz="1400" b="0" dirty="0">
                          <a:effectLst/>
                          <a:latin typeface="Calibri" panose="020F0502020204030204" pitchFamily="34" charset="0"/>
                          <a:cs typeface="Calibri" panose="020F0502020204030204" pitchFamily="34" charset="0"/>
                        </a:rPr>
                        <a:t>Type I</a:t>
                      </a:r>
                      <a:endParaRPr lang="en-US" sz="1400" b="0" dirty="0">
                        <a:effectLst/>
                        <a:latin typeface="Calibri" panose="020F0502020204030204" pitchFamily="34" charset="0"/>
                        <a:ea typeface="Calibri" panose="020F0502020204030204" pitchFamily="34" charset="0"/>
                        <a:cs typeface="Calibri" panose="020F0502020204030204" pitchFamily="34" charset="0"/>
                      </a:endParaRPr>
                    </a:p>
                  </a:txBody>
                  <a:tcPr marL="51257" marR="51257" marT="0" marB="0"/>
                </a:tc>
                <a:tc hMerge="1">
                  <a:txBody>
                    <a:bodyPr/>
                    <a:lstStyle/>
                    <a:p>
                      <a:endParaRPr lang="en-US"/>
                    </a:p>
                  </a:txBody>
                  <a:tcPr/>
                </a:tc>
                <a:extLst>
                  <a:ext uri="{0D108BD9-81ED-4DB2-BD59-A6C34878D82A}">
                    <a16:rowId xmlns:a16="http://schemas.microsoft.com/office/drawing/2014/main" val="10000"/>
                  </a:ext>
                </a:extLst>
              </a:tr>
              <a:tr h="738498">
                <a:tc>
                  <a:txBody>
                    <a:bodyPr/>
                    <a:lstStyle/>
                    <a:p>
                      <a:pPr marL="0" marR="0">
                        <a:lnSpc>
                          <a:spcPct val="115000"/>
                        </a:lnSpc>
                        <a:spcBef>
                          <a:spcPts val="0"/>
                        </a:spcBef>
                        <a:spcAft>
                          <a:spcPts val="0"/>
                        </a:spcAft>
                      </a:pPr>
                      <a:r>
                        <a:rPr lang="en-US" sz="1200" b="0" dirty="0">
                          <a:effectLst/>
                          <a:latin typeface="Calibri" panose="020F0502020204030204" pitchFamily="34" charset="0"/>
                          <a:cs typeface="Calibri" panose="020F0502020204030204" pitchFamily="34" charset="0"/>
                        </a:rPr>
                        <a:t>Dental procedures such as third molar or wisdom tooth extraction, graft, implant</a:t>
                      </a:r>
                      <a:endParaRPr lang="en-US" sz="1400" b="0" dirty="0">
                        <a:effectLst/>
                        <a:latin typeface="Calibri" panose="020F0502020204030204" pitchFamily="34" charset="0"/>
                        <a:ea typeface="Calibri" panose="020F0502020204030204" pitchFamily="34" charset="0"/>
                        <a:cs typeface="Calibri" panose="020F0502020204030204" pitchFamily="34" charset="0"/>
                      </a:endParaRPr>
                    </a:p>
                  </a:txBody>
                  <a:tcPr marL="51257" marR="51257" marT="0" marB="0"/>
                </a:tc>
                <a:tc>
                  <a:txBody>
                    <a:bodyPr/>
                    <a:lstStyle/>
                    <a:p>
                      <a:pPr marL="342900" lvl="0" indent="-342900">
                        <a:spcBef>
                          <a:spcPts val="0"/>
                        </a:spcBef>
                        <a:spcAft>
                          <a:spcPts val="0"/>
                        </a:spcAft>
                        <a:buFont typeface="Symbol" panose="05050102010706020507" pitchFamily="18" charset="2"/>
                        <a:buChar char=""/>
                      </a:pPr>
                      <a:r>
                        <a:rPr lang="en-US" sz="1200" b="0" dirty="0">
                          <a:effectLst/>
                          <a:latin typeface="Calibri" panose="020F0502020204030204" pitchFamily="34" charset="0"/>
                          <a:cs typeface="Calibri" panose="020F0502020204030204" pitchFamily="34" charset="0"/>
                        </a:rPr>
                        <a:t>Prescribe a nonsteroidal anti-inflammatory drug (NSAID) or combination of NSAID and acetaminophen for mild to moderate pain as first line therapy</a:t>
                      </a:r>
                      <a:endParaRPr lang="en-US" sz="1400" b="0" dirty="0">
                        <a:effectLst/>
                        <a:latin typeface="Calibri" panose="020F0502020204030204" pitchFamily="34" charset="0"/>
                        <a:cs typeface="Calibri" panose="020F0502020204030204" pitchFamily="34" charset="0"/>
                      </a:endParaRPr>
                    </a:p>
                    <a:p>
                      <a:pPr marL="342900" lvl="0" indent="-342900">
                        <a:spcBef>
                          <a:spcPts val="0"/>
                        </a:spcBef>
                        <a:spcAft>
                          <a:spcPts val="0"/>
                        </a:spcAft>
                        <a:buFont typeface="Symbol" panose="05050102010706020507" pitchFamily="18" charset="2"/>
                        <a:buChar char=""/>
                      </a:pPr>
                      <a:r>
                        <a:rPr lang="en-US" sz="1200" b="0" dirty="0">
                          <a:effectLst/>
                          <a:latin typeface="Calibri" panose="020F0502020204030204" pitchFamily="34" charset="0"/>
                          <a:cs typeface="Calibri" panose="020F0502020204030204" pitchFamily="34" charset="0"/>
                        </a:rPr>
                        <a:t>If opioids are necessary, prescribe ≤ 3 days (e.g., 8 to 12 pills) of short-acting opioids</a:t>
                      </a:r>
                      <a:r>
                        <a:rPr lang="en-US" sz="1400" b="0" dirty="0">
                          <a:effectLst/>
                          <a:latin typeface="Calibri" panose="020F0502020204030204" pitchFamily="34" charset="0"/>
                          <a:cs typeface="Calibri" panose="020F0502020204030204" pitchFamily="34" charset="0"/>
                        </a:rPr>
                        <a:t> </a:t>
                      </a:r>
                      <a:r>
                        <a:rPr lang="en-US" sz="1200" b="0" dirty="0">
                          <a:effectLst/>
                          <a:latin typeface="Calibri" panose="020F0502020204030204" pitchFamily="34" charset="0"/>
                          <a:cs typeface="Calibri" panose="020F0502020204030204" pitchFamily="34" charset="0"/>
                        </a:rPr>
                        <a:t>in combination with an NSAID or acetaminophen for severe pain</a:t>
                      </a:r>
                      <a:endParaRPr lang="en-US" sz="1400" b="0" dirty="0">
                        <a:effectLst/>
                        <a:latin typeface="Calibri" panose="020F0502020204030204" pitchFamily="34" charset="0"/>
                        <a:cs typeface="Calibri" panose="020F0502020204030204" pitchFamily="34" charset="0"/>
                      </a:endParaRPr>
                    </a:p>
                  </a:txBody>
                  <a:tcPr marL="51257" marR="51257" marT="0" marB="0"/>
                </a:tc>
                <a:extLst>
                  <a:ext uri="{0D108BD9-81ED-4DB2-BD59-A6C34878D82A}">
                    <a16:rowId xmlns:a16="http://schemas.microsoft.com/office/drawing/2014/main" val="10001"/>
                  </a:ext>
                </a:extLst>
              </a:tr>
              <a:tr h="689657">
                <a:tc>
                  <a:txBody>
                    <a:bodyPr/>
                    <a:lstStyle/>
                    <a:p>
                      <a:pPr marL="0" marR="0">
                        <a:lnSpc>
                          <a:spcPct val="115000"/>
                        </a:lnSpc>
                        <a:spcBef>
                          <a:spcPts val="0"/>
                        </a:spcBef>
                        <a:spcAft>
                          <a:spcPts val="0"/>
                        </a:spcAft>
                      </a:pPr>
                      <a:r>
                        <a:rPr lang="en-US" sz="1200" b="0" dirty="0">
                          <a:effectLst/>
                          <a:latin typeface="Calibri" panose="020F0502020204030204" pitchFamily="34" charset="0"/>
                          <a:cs typeface="Calibri" panose="020F0502020204030204" pitchFamily="34" charset="0"/>
                        </a:rPr>
                        <a:t>Procedures such as hernia repair, laparoscopic appendectomy, carpal tunnel release, laparoscopic cholecystectomy, biopsy, meniscectomy</a:t>
                      </a:r>
                      <a:endParaRPr lang="en-US" sz="1400" b="0" dirty="0">
                        <a:effectLst/>
                        <a:latin typeface="Calibri" panose="020F0502020204030204" pitchFamily="34" charset="0"/>
                        <a:ea typeface="Calibri" panose="020F0502020204030204" pitchFamily="34" charset="0"/>
                        <a:cs typeface="Calibri" panose="020F0502020204030204" pitchFamily="34" charset="0"/>
                      </a:endParaRPr>
                    </a:p>
                  </a:txBody>
                  <a:tcPr marL="51257" marR="51257" marT="0" marB="0"/>
                </a:tc>
                <a:tc>
                  <a:txBody>
                    <a:bodyPr/>
                    <a:lstStyle/>
                    <a:p>
                      <a:pPr marL="342900" lvl="0" indent="-342900">
                        <a:spcBef>
                          <a:spcPts val="0"/>
                        </a:spcBef>
                        <a:spcAft>
                          <a:spcPts val="0"/>
                        </a:spcAft>
                        <a:buFont typeface="Symbol" panose="05050102010706020507" pitchFamily="18" charset="2"/>
                        <a:buChar char=""/>
                      </a:pPr>
                      <a:r>
                        <a:rPr lang="en-US" sz="1200" b="0" dirty="0">
                          <a:effectLst/>
                          <a:latin typeface="Calibri" panose="020F0502020204030204" pitchFamily="34" charset="0"/>
                          <a:cs typeface="Calibri" panose="020F0502020204030204" pitchFamily="34" charset="0"/>
                        </a:rPr>
                        <a:t>Prescribe non-opioid analgesics (e.g., NSAIDs, acetaminophen) and non-pharmacologic therapies as first line therapy</a:t>
                      </a:r>
                      <a:endParaRPr lang="en-US" sz="1400" b="0" dirty="0">
                        <a:effectLst/>
                        <a:latin typeface="Calibri" panose="020F0502020204030204" pitchFamily="34" charset="0"/>
                        <a:cs typeface="Calibri" panose="020F0502020204030204" pitchFamily="34" charset="0"/>
                      </a:endParaRPr>
                    </a:p>
                    <a:p>
                      <a:pPr marL="342900" lvl="0" indent="-342900">
                        <a:spcBef>
                          <a:spcPts val="0"/>
                        </a:spcBef>
                        <a:spcAft>
                          <a:spcPts val="0"/>
                        </a:spcAft>
                        <a:buFont typeface="Symbol" panose="05050102010706020507" pitchFamily="18" charset="2"/>
                        <a:buChar char=""/>
                      </a:pPr>
                      <a:r>
                        <a:rPr lang="en-US" sz="1200" b="0" dirty="0">
                          <a:effectLst/>
                          <a:latin typeface="Calibri" panose="020F0502020204030204" pitchFamily="34" charset="0"/>
                          <a:cs typeface="Calibri" panose="020F0502020204030204" pitchFamily="34" charset="0"/>
                        </a:rPr>
                        <a:t>If opioids are necessary, prescribe ≤ 3 days (e.g., 8 to 12 pills) of short-acting opioids for severe pain</a:t>
                      </a:r>
                      <a:endParaRPr lang="en-US" sz="1400" b="0" dirty="0">
                        <a:effectLst/>
                        <a:latin typeface="Calibri" panose="020F0502020204030204" pitchFamily="34" charset="0"/>
                        <a:cs typeface="Calibri" panose="020F0502020204030204" pitchFamily="34" charset="0"/>
                      </a:endParaRPr>
                    </a:p>
                  </a:txBody>
                  <a:tcPr marL="51257" marR="51257" marT="0" marB="0"/>
                </a:tc>
                <a:extLst>
                  <a:ext uri="{0D108BD9-81ED-4DB2-BD59-A6C34878D82A}">
                    <a16:rowId xmlns:a16="http://schemas.microsoft.com/office/drawing/2014/main" val="10002"/>
                  </a:ext>
                </a:extLst>
              </a:tr>
              <a:tr h="231322">
                <a:tc gridSpan="2">
                  <a:txBody>
                    <a:bodyPr/>
                    <a:lstStyle/>
                    <a:p>
                      <a:pPr marL="0" marR="0">
                        <a:lnSpc>
                          <a:spcPct val="115000"/>
                        </a:lnSpc>
                        <a:spcBef>
                          <a:spcPts val="0"/>
                        </a:spcBef>
                        <a:spcAft>
                          <a:spcPts val="0"/>
                        </a:spcAft>
                      </a:pPr>
                      <a:r>
                        <a:rPr lang="en-US" sz="1400" b="0" dirty="0">
                          <a:effectLst/>
                          <a:latin typeface="Calibri" panose="020F0502020204030204" pitchFamily="34" charset="0"/>
                          <a:cs typeface="Calibri" panose="020F0502020204030204" pitchFamily="34" charset="0"/>
                        </a:rPr>
                        <a:t>Type II</a:t>
                      </a:r>
                      <a:endParaRPr lang="en-US" sz="1400" b="0" dirty="0">
                        <a:effectLst/>
                        <a:latin typeface="Calibri" panose="020F0502020204030204" pitchFamily="34" charset="0"/>
                        <a:ea typeface="Calibri" panose="020F0502020204030204" pitchFamily="34" charset="0"/>
                        <a:cs typeface="Calibri" panose="020F0502020204030204" pitchFamily="34" charset="0"/>
                      </a:endParaRPr>
                    </a:p>
                  </a:txBody>
                  <a:tcPr marL="51257" marR="51257" marT="0" marB="0"/>
                </a:tc>
                <a:tc hMerge="1">
                  <a:txBody>
                    <a:bodyPr/>
                    <a:lstStyle/>
                    <a:p>
                      <a:endParaRPr lang="en-US"/>
                    </a:p>
                  </a:txBody>
                  <a:tcPr/>
                </a:tc>
                <a:extLst>
                  <a:ext uri="{0D108BD9-81ED-4DB2-BD59-A6C34878D82A}">
                    <a16:rowId xmlns:a16="http://schemas.microsoft.com/office/drawing/2014/main" val="10003"/>
                  </a:ext>
                </a:extLst>
              </a:tr>
              <a:tr h="1089587">
                <a:tc>
                  <a:txBody>
                    <a:bodyPr/>
                    <a:lstStyle/>
                    <a:p>
                      <a:pPr marL="0" marR="0">
                        <a:lnSpc>
                          <a:spcPct val="115000"/>
                        </a:lnSpc>
                        <a:spcBef>
                          <a:spcPts val="0"/>
                        </a:spcBef>
                        <a:spcAft>
                          <a:spcPts val="0"/>
                        </a:spcAft>
                      </a:pPr>
                      <a:r>
                        <a:rPr lang="en-US" sz="1200" b="0" dirty="0">
                          <a:effectLst/>
                          <a:latin typeface="Calibri" panose="020F0502020204030204" pitchFamily="34" charset="0"/>
                          <a:cs typeface="Calibri" panose="020F0502020204030204" pitchFamily="34" charset="0"/>
                        </a:rPr>
                        <a:t>Procedures such as anterior cruciate ligament (ACL) repair, rotator cuff repair, discectomy, laminectomy</a:t>
                      </a:r>
                      <a:endParaRPr lang="en-US" sz="1400" b="0" dirty="0">
                        <a:effectLst/>
                        <a:latin typeface="Calibri" panose="020F0502020204030204" pitchFamily="34" charset="0"/>
                        <a:ea typeface="Calibri" panose="020F0502020204030204" pitchFamily="34" charset="0"/>
                        <a:cs typeface="Calibri" panose="020F0502020204030204" pitchFamily="34" charset="0"/>
                      </a:endParaRPr>
                    </a:p>
                  </a:txBody>
                  <a:tcPr marL="51257" marR="51257" marT="0" marB="0"/>
                </a:tc>
                <a:tc>
                  <a:txBody>
                    <a:bodyPr/>
                    <a:lstStyle/>
                    <a:p>
                      <a:pPr marL="342900" lvl="0" indent="-342900">
                        <a:spcBef>
                          <a:spcPts val="0"/>
                        </a:spcBef>
                        <a:spcAft>
                          <a:spcPts val="0"/>
                        </a:spcAft>
                        <a:buFont typeface="Symbol" panose="05050102010706020507" pitchFamily="18" charset="2"/>
                        <a:buChar char=""/>
                      </a:pPr>
                      <a:r>
                        <a:rPr lang="en-US" sz="1200" b="0" dirty="0">
                          <a:effectLst/>
                          <a:latin typeface="Calibri" panose="020F0502020204030204" pitchFamily="34" charset="0"/>
                          <a:cs typeface="Calibri" panose="020F0502020204030204" pitchFamily="34" charset="0"/>
                        </a:rPr>
                        <a:t>Prescribe non-opioid analgesics (e.g., NSAIDs, acetaminophen) and non-pharmacologic therapies as first line therapy</a:t>
                      </a:r>
                      <a:endParaRPr lang="en-US" sz="1400" b="0" dirty="0">
                        <a:effectLst/>
                        <a:latin typeface="Calibri" panose="020F0502020204030204" pitchFamily="34" charset="0"/>
                        <a:cs typeface="Calibri" panose="020F0502020204030204" pitchFamily="34" charset="0"/>
                      </a:endParaRPr>
                    </a:p>
                    <a:p>
                      <a:pPr marL="342900" lvl="0" indent="-342900">
                        <a:spcBef>
                          <a:spcPts val="0"/>
                        </a:spcBef>
                        <a:spcAft>
                          <a:spcPts val="0"/>
                        </a:spcAft>
                        <a:buFont typeface="Symbol" panose="05050102010706020507" pitchFamily="18" charset="2"/>
                        <a:buChar char=""/>
                      </a:pPr>
                      <a:r>
                        <a:rPr lang="en-US" sz="1200" b="0" dirty="0">
                          <a:effectLst/>
                          <a:latin typeface="Calibri" panose="020F0502020204030204" pitchFamily="34" charset="0"/>
                          <a:cs typeface="Calibri" panose="020F0502020204030204" pitchFamily="34" charset="0"/>
                        </a:rPr>
                        <a:t>Prescribe ≤ 7 days (e.g., up to 42 pills) of short-acting opioids for severe pain. </a:t>
                      </a:r>
                      <a:endParaRPr lang="en-US" sz="1400" b="0" dirty="0">
                        <a:effectLst/>
                        <a:latin typeface="Calibri" panose="020F0502020204030204" pitchFamily="34" charset="0"/>
                        <a:cs typeface="Calibri" panose="020F0502020204030204" pitchFamily="34" charset="0"/>
                      </a:endParaRPr>
                    </a:p>
                    <a:p>
                      <a:pPr marL="342900" lvl="0" indent="-342900">
                        <a:spcBef>
                          <a:spcPts val="0"/>
                        </a:spcBef>
                        <a:spcAft>
                          <a:spcPts val="0"/>
                        </a:spcAft>
                        <a:buFont typeface="Symbol" panose="05050102010706020507" pitchFamily="18" charset="2"/>
                        <a:buChar char=""/>
                      </a:pPr>
                      <a:r>
                        <a:rPr lang="en-US" sz="1200" b="0" dirty="0">
                          <a:effectLst/>
                          <a:latin typeface="Calibri" panose="020F0502020204030204" pitchFamily="34" charset="0"/>
                          <a:cs typeface="Calibri" panose="020F0502020204030204" pitchFamily="34" charset="0"/>
                        </a:rPr>
                        <a:t>For those exceptional cases that warrant more than 7 days of opioid treatment, the surgeon should re-evaluate the patient before refilling opioids and taper off opioids within 6 weeks after surgery</a:t>
                      </a:r>
                      <a:endParaRPr lang="en-US" sz="1400" b="0" dirty="0">
                        <a:effectLst/>
                        <a:latin typeface="Calibri" panose="020F0502020204030204" pitchFamily="34" charset="0"/>
                        <a:cs typeface="Calibri" panose="020F0502020204030204" pitchFamily="34" charset="0"/>
                      </a:endParaRPr>
                    </a:p>
                  </a:txBody>
                  <a:tcPr marL="51257" marR="51257" marT="0" marB="0"/>
                </a:tc>
                <a:extLst>
                  <a:ext uri="{0D108BD9-81ED-4DB2-BD59-A6C34878D82A}">
                    <a16:rowId xmlns:a16="http://schemas.microsoft.com/office/drawing/2014/main" val="10004"/>
                  </a:ext>
                </a:extLst>
              </a:tr>
              <a:tr h="217733">
                <a:tc gridSpan="2">
                  <a:txBody>
                    <a:bodyPr/>
                    <a:lstStyle/>
                    <a:p>
                      <a:pPr marL="0" marR="0">
                        <a:lnSpc>
                          <a:spcPct val="115000"/>
                        </a:lnSpc>
                        <a:spcBef>
                          <a:spcPts val="0"/>
                        </a:spcBef>
                        <a:spcAft>
                          <a:spcPts val="0"/>
                        </a:spcAft>
                      </a:pPr>
                      <a:r>
                        <a:rPr lang="en-US" sz="1400" b="0" dirty="0">
                          <a:effectLst/>
                          <a:latin typeface="Calibri" panose="020F0502020204030204" pitchFamily="34" charset="0"/>
                          <a:cs typeface="Calibri" panose="020F0502020204030204" pitchFamily="34" charset="0"/>
                        </a:rPr>
                        <a:t>Type III</a:t>
                      </a:r>
                      <a:endParaRPr lang="en-US" sz="1400" b="0" dirty="0">
                        <a:effectLst/>
                        <a:latin typeface="Calibri" panose="020F0502020204030204" pitchFamily="34" charset="0"/>
                        <a:ea typeface="Calibri" panose="020F0502020204030204" pitchFamily="34" charset="0"/>
                        <a:cs typeface="Calibri" panose="020F0502020204030204" pitchFamily="34" charset="0"/>
                      </a:endParaRPr>
                    </a:p>
                  </a:txBody>
                  <a:tcPr marL="51257" marR="51257" marT="0" marB="0"/>
                </a:tc>
                <a:tc hMerge="1">
                  <a:txBody>
                    <a:bodyPr/>
                    <a:lstStyle/>
                    <a:p>
                      <a:endParaRPr lang="en-US"/>
                    </a:p>
                  </a:txBody>
                  <a:tcPr/>
                </a:tc>
                <a:extLst>
                  <a:ext uri="{0D108BD9-81ED-4DB2-BD59-A6C34878D82A}">
                    <a16:rowId xmlns:a16="http://schemas.microsoft.com/office/drawing/2014/main" val="10005"/>
                  </a:ext>
                </a:extLst>
              </a:tr>
              <a:tr h="1034485">
                <a:tc>
                  <a:txBody>
                    <a:bodyPr/>
                    <a:lstStyle/>
                    <a:p>
                      <a:pPr marL="0" marR="0">
                        <a:lnSpc>
                          <a:spcPct val="115000"/>
                        </a:lnSpc>
                        <a:spcBef>
                          <a:spcPts val="0"/>
                        </a:spcBef>
                        <a:spcAft>
                          <a:spcPts val="0"/>
                        </a:spcAft>
                      </a:pPr>
                      <a:r>
                        <a:rPr lang="en-US" sz="1200" b="0" dirty="0">
                          <a:effectLst/>
                          <a:latin typeface="Calibri" panose="020F0502020204030204" pitchFamily="34" charset="0"/>
                          <a:cs typeface="Calibri" panose="020F0502020204030204" pitchFamily="34" charset="0"/>
                        </a:rPr>
                        <a:t>Procedures such as lumbar fusion, knee replacement, hip replacement</a:t>
                      </a:r>
                      <a:endParaRPr lang="en-US" sz="1400" b="0" dirty="0">
                        <a:effectLst/>
                        <a:latin typeface="Calibri" panose="020F0502020204030204" pitchFamily="34" charset="0"/>
                        <a:ea typeface="Calibri" panose="020F0502020204030204" pitchFamily="34" charset="0"/>
                        <a:cs typeface="Calibri" panose="020F0502020204030204" pitchFamily="34" charset="0"/>
                      </a:endParaRPr>
                    </a:p>
                  </a:txBody>
                  <a:tcPr marL="51257" marR="51257" marT="0" marB="0"/>
                </a:tc>
                <a:tc>
                  <a:txBody>
                    <a:bodyPr/>
                    <a:lstStyle/>
                    <a:p>
                      <a:pPr marL="342900" lvl="0" indent="-342900">
                        <a:spcBef>
                          <a:spcPts val="0"/>
                        </a:spcBef>
                        <a:spcAft>
                          <a:spcPts val="0"/>
                        </a:spcAft>
                        <a:buFont typeface="Symbol" panose="05050102010706020507" pitchFamily="18" charset="2"/>
                        <a:buChar char=""/>
                      </a:pPr>
                      <a:r>
                        <a:rPr lang="en-US" sz="1200" b="0" dirty="0">
                          <a:effectLst/>
                          <a:latin typeface="Calibri" panose="020F0502020204030204" pitchFamily="34" charset="0"/>
                          <a:cs typeface="Calibri" panose="020F0502020204030204" pitchFamily="34" charset="0"/>
                        </a:rPr>
                        <a:t>Prescribe non-opioid analgesics (e.g., NSAIDs, acetaminophen) and non-pharmacologic therapies as first line therapy</a:t>
                      </a:r>
                      <a:endParaRPr lang="en-US" sz="1400" b="0" dirty="0">
                        <a:effectLst/>
                        <a:latin typeface="Calibri" panose="020F0502020204030204" pitchFamily="34" charset="0"/>
                        <a:cs typeface="Calibri" panose="020F0502020204030204" pitchFamily="34" charset="0"/>
                      </a:endParaRPr>
                    </a:p>
                    <a:p>
                      <a:pPr marL="342900" lvl="0" indent="-342900">
                        <a:spcBef>
                          <a:spcPts val="0"/>
                        </a:spcBef>
                        <a:spcAft>
                          <a:spcPts val="0"/>
                        </a:spcAft>
                        <a:buFont typeface="Symbol" panose="05050102010706020507" pitchFamily="18" charset="2"/>
                        <a:buChar char=""/>
                      </a:pPr>
                      <a:r>
                        <a:rPr lang="en-US" sz="1200" b="0" dirty="0">
                          <a:effectLst/>
                          <a:latin typeface="Calibri" panose="020F0502020204030204" pitchFamily="34" charset="0"/>
                          <a:cs typeface="Calibri" panose="020F0502020204030204" pitchFamily="34" charset="0"/>
                        </a:rPr>
                        <a:t>Prescribe ≤14 days of short-acting opioids for severe pain.  </a:t>
                      </a:r>
                      <a:endParaRPr lang="en-US" sz="1400" b="0" dirty="0">
                        <a:effectLst/>
                        <a:latin typeface="Calibri" panose="020F0502020204030204" pitchFamily="34" charset="0"/>
                        <a:cs typeface="Calibri" panose="020F0502020204030204" pitchFamily="34" charset="0"/>
                      </a:endParaRPr>
                    </a:p>
                    <a:p>
                      <a:pPr marL="342900" lvl="0" indent="-342900">
                        <a:spcBef>
                          <a:spcPts val="0"/>
                        </a:spcBef>
                        <a:spcAft>
                          <a:spcPts val="0"/>
                        </a:spcAft>
                        <a:buFont typeface="Symbol" panose="05050102010706020507" pitchFamily="18" charset="2"/>
                        <a:buChar char=""/>
                      </a:pPr>
                      <a:r>
                        <a:rPr lang="en-US" sz="1200" b="0" dirty="0">
                          <a:effectLst/>
                          <a:latin typeface="Calibri" panose="020F0502020204030204" pitchFamily="34" charset="0"/>
                          <a:cs typeface="Calibri" panose="020F0502020204030204" pitchFamily="34" charset="0"/>
                        </a:rPr>
                        <a:t>For those exceptional cases that warrant more than 14 days of opioid treatment, the surgeon should re-evaluate the patient before refilling opioids and taper off opioids within 6 weeks after surgery</a:t>
                      </a:r>
                      <a:endParaRPr lang="en-US" sz="1400" b="0" dirty="0">
                        <a:effectLst/>
                        <a:latin typeface="Calibri" panose="020F0502020204030204" pitchFamily="34" charset="0"/>
                        <a:cs typeface="Calibri" panose="020F0502020204030204" pitchFamily="34" charset="0"/>
                      </a:endParaRPr>
                    </a:p>
                  </a:txBody>
                  <a:tcPr marL="51257" marR="51257" marT="0" marB="0"/>
                </a:tc>
                <a:extLst>
                  <a:ext uri="{0D108BD9-81ED-4DB2-BD59-A6C34878D82A}">
                    <a16:rowId xmlns:a16="http://schemas.microsoft.com/office/drawing/2014/main" val="10006"/>
                  </a:ext>
                </a:extLst>
              </a:tr>
              <a:tr h="231322">
                <a:tc gridSpan="2">
                  <a:txBody>
                    <a:bodyPr/>
                    <a:lstStyle/>
                    <a:p>
                      <a:pPr marL="0" marR="0">
                        <a:lnSpc>
                          <a:spcPct val="115000"/>
                        </a:lnSpc>
                        <a:spcBef>
                          <a:spcPts val="0"/>
                        </a:spcBef>
                        <a:spcAft>
                          <a:spcPts val="0"/>
                        </a:spcAft>
                      </a:pPr>
                      <a:r>
                        <a:rPr lang="en-US" sz="1400" b="0" dirty="0">
                          <a:effectLst/>
                          <a:latin typeface="Calibri" panose="020F0502020204030204" pitchFamily="34" charset="0"/>
                          <a:cs typeface="Calibri" panose="020F0502020204030204" pitchFamily="34" charset="0"/>
                        </a:rPr>
                        <a:t>Patients on Chronic Opioid Therapy </a:t>
                      </a:r>
                      <a:endParaRPr lang="en-US" sz="1400" b="0" dirty="0">
                        <a:effectLst/>
                        <a:latin typeface="Calibri" panose="020F0502020204030204" pitchFamily="34" charset="0"/>
                        <a:ea typeface="Calibri" panose="020F0502020204030204" pitchFamily="34" charset="0"/>
                        <a:cs typeface="Calibri" panose="020F0502020204030204" pitchFamily="34" charset="0"/>
                      </a:endParaRPr>
                    </a:p>
                  </a:txBody>
                  <a:tcPr marL="51257" marR="51257" marT="0" marB="0"/>
                </a:tc>
                <a:tc hMerge="1">
                  <a:txBody>
                    <a:bodyPr/>
                    <a:lstStyle/>
                    <a:p>
                      <a:endParaRPr lang="en-US"/>
                    </a:p>
                  </a:txBody>
                  <a:tcPr/>
                </a:tc>
                <a:extLst>
                  <a:ext uri="{0D108BD9-81ED-4DB2-BD59-A6C34878D82A}">
                    <a16:rowId xmlns:a16="http://schemas.microsoft.com/office/drawing/2014/main" val="10007"/>
                  </a:ext>
                </a:extLst>
              </a:tr>
              <a:tr h="605327">
                <a:tc>
                  <a:txBody>
                    <a:bodyPr/>
                    <a:lstStyle/>
                    <a:p>
                      <a:pPr marL="0" marR="0">
                        <a:lnSpc>
                          <a:spcPct val="115000"/>
                        </a:lnSpc>
                        <a:spcBef>
                          <a:spcPts val="0"/>
                        </a:spcBef>
                        <a:spcAft>
                          <a:spcPts val="0"/>
                        </a:spcAft>
                      </a:pPr>
                      <a:r>
                        <a:rPr lang="en-US" sz="1200" b="0" dirty="0">
                          <a:effectLst/>
                          <a:latin typeface="Calibri" panose="020F0502020204030204" pitchFamily="34" charset="0"/>
                          <a:cs typeface="Calibri" panose="020F0502020204030204" pitchFamily="34" charset="0"/>
                        </a:rPr>
                        <a:t>Elective surgery in patients on chronic opioid therapy</a:t>
                      </a:r>
                      <a:endParaRPr lang="en-US" sz="1400" b="0" dirty="0">
                        <a:effectLst/>
                        <a:latin typeface="Calibri" panose="020F0502020204030204" pitchFamily="34" charset="0"/>
                        <a:ea typeface="Calibri" panose="020F0502020204030204" pitchFamily="34" charset="0"/>
                        <a:cs typeface="Calibri" panose="020F0502020204030204" pitchFamily="34" charset="0"/>
                      </a:endParaRPr>
                    </a:p>
                  </a:txBody>
                  <a:tcPr marL="51257" marR="51257" marT="0" marB="0"/>
                </a:tc>
                <a:tc>
                  <a:txBody>
                    <a:bodyPr/>
                    <a:lstStyle/>
                    <a:p>
                      <a:pPr marL="342900" lvl="0" indent="-342900">
                        <a:spcBef>
                          <a:spcPts val="0"/>
                        </a:spcBef>
                        <a:spcAft>
                          <a:spcPts val="0"/>
                        </a:spcAft>
                        <a:buFont typeface="Symbol" panose="05050102010706020507" pitchFamily="18" charset="2"/>
                        <a:buChar char=""/>
                      </a:pPr>
                      <a:r>
                        <a:rPr lang="en-US" sz="1200" b="0" dirty="0">
                          <a:effectLst/>
                          <a:latin typeface="Calibri" panose="020F0502020204030204" pitchFamily="34" charset="0"/>
                          <a:cs typeface="Calibri" panose="020F0502020204030204" pitchFamily="34" charset="0"/>
                        </a:rPr>
                        <a:t>Follow the recommendations above for the appropriate surgery type </a:t>
                      </a:r>
                      <a:endParaRPr lang="en-US" sz="1400" b="0" dirty="0">
                        <a:effectLst/>
                        <a:latin typeface="Calibri" panose="020F0502020204030204" pitchFamily="34" charset="0"/>
                        <a:cs typeface="Calibri" panose="020F0502020204030204" pitchFamily="34" charset="0"/>
                      </a:endParaRPr>
                    </a:p>
                    <a:p>
                      <a:pPr marL="342900" lvl="0" indent="-342900">
                        <a:spcBef>
                          <a:spcPts val="0"/>
                        </a:spcBef>
                        <a:spcAft>
                          <a:spcPts val="0"/>
                        </a:spcAft>
                        <a:buFont typeface="Symbol" panose="05050102010706020507" pitchFamily="18" charset="2"/>
                        <a:buChar char=""/>
                      </a:pPr>
                      <a:r>
                        <a:rPr lang="en-US" sz="1200" b="0" dirty="0">
                          <a:effectLst/>
                          <a:latin typeface="Calibri" panose="020F0502020204030204" pitchFamily="34" charset="0"/>
                          <a:cs typeface="Calibri" panose="020F0502020204030204" pitchFamily="34" charset="0"/>
                        </a:rPr>
                        <a:t>Resume chronic regimen if patients are expected to continue postoperatively</a:t>
                      </a:r>
                      <a:endParaRPr lang="en-US" sz="1400" b="0" dirty="0">
                        <a:effectLst/>
                        <a:latin typeface="Calibri" panose="020F0502020204030204" pitchFamily="34" charset="0"/>
                        <a:cs typeface="Calibri" panose="020F0502020204030204" pitchFamily="34" charset="0"/>
                      </a:endParaRPr>
                    </a:p>
                  </a:txBody>
                  <a:tcPr marL="51257" marR="51257" marT="0" marB="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1454178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D8FDD-8DEA-DFA9-975C-B9A1AC191E25}"/>
              </a:ext>
            </a:extLst>
          </p:cNvPr>
          <p:cNvSpPr>
            <a:spLocks noGrp="1"/>
          </p:cNvSpPr>
          <p:nvPr>
            <p:ph type="title"/>
          </p:nvPr>
        </p:nvSpPr>
        <p:spPr>
          <a:xfrm>
            <a:off x="838200" y="109330"/>
            <a:ext cx="10515600" cy="725557"/>
          </a:xfrm>
        </p:spPr>
        <p:txBody>
          <a:bodyPr>
            <a:normAutofit/>
          </a:bodyPr>
          <a:lstStyle/>
          <a:p>
            <a:r>
              <a:rPr lang="en-US" dirty="0"/>
              <a:t>Specific steps to take</a:t>
            </a:r>
          </a:p>
        </p:txBody>
      </p:sp>
      <p:sp>
        <p:nvSpPr>
          <p:cNvPr id="3" name="Content Placeholder 2">
            <a:extLst>
              <a:ext uri="{FF2B5EF4-FFF2-40B4-BE49-F238E27FC236}">
                <a16:creationId xmlns:a16="http://schemas.microsoft.com/office/drawing/2014/main" id="{5B6B7F08-22F6-1691-925F-D497443ED5E2}"/>
              </a:ext>
            </a:extLst>
          </p:cNvPr>
          <p:cNvSpPr>
            <a:spLocks noGrp="1"/>
          </p:cNvSpPr>
          <p:nvPr>
            <p:ph idx="1"/>
          </p:nvPr>
        </p:nvSpPr>
        <p:spPr>
          <a:xfrm>
            <a:off x="838200" y="834887"/>
            <a:ext cx="10515600" cy="6023113"/>
          </a:xfrm>
        </p:spPr>
        <p:txBody>
          <a:bodyPr>
            <a:normAutofit lnSpcReduction="10000"/>
          </a:bodyPr>
          <a:lstStyle/>
          <a:p>
            <a:r>
              <a:rPr lang="en-US" dirty="0"/>
              <a:t>Dramatic reduction of acute opioid prescribing for young adults and teens after wisdom tooth extraction-use combo of Tylenol and NSAIDs instead</a:t>
            </a:r>
          </a:p>
          <a:p>
            <a:r>
              <a:rPr lang="en-US" dirty="0"/>
              <a:t>Limit acute prescribing of opioids after surgery and injuries to 3 days in most cases, 7 days for more severe situations</a:t>
            </a:r>
          </a:p>
          <a:p>
            <a:r>
              <a:rPr lang="en-US" dirty="0"/>
              <a:t>Don’t get started on chronic opioid therapy for routine musculoskeletal conditions</a:t>
            </a:r>
          </a:p>
          <a:p>
            <a:r>
              <a:rPr lang="en-US" dirty="0"/>
              <a:t>For patients on chronic opioids for pain (&gt;90 days), offer alternative pain treatments and be watchful for dependence/opioid use disorder-offer medication assisted treatment with buprenorphine</a:t>
            </a:r>
          </a:p>
          <a:p>
            <a:r>
              <a:rPr lang="en-US" dirty="0"/>
              <a:t>Coordinate care for all patients admitted for prescription opioid related overdose; use pharmacists on teams</a:t>
            </a:r>
          </a:p>
          <a:p>
            <a:r>
              <a:rPr lang="en-US" dirty="0"/>
              <a:t>Encourage universal use of the State prescription drug program for all prescribers</a:t>
            </a:r>
          </a:p>
        </p:txBody>
      </p:sp>
    </p:spTree>
    <p:extLst>
      <p:ext uri="{BB962C8B-B14F-4D97-AF65-F5344CB8AC3E}">
        <p14:creationId xmlns:p14="http://schemas.microsoft.com/office/powerpoint/2010/main" val="17090280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2" descr="C:\Users\FRAL235\AppData\Local\Microsoft\Windows\Temporary Internet Files\Content.Outlook\PENTX1DL\Sisyphus.jpeg">
            <a:extLst>
              <a:ext uri="{FF2B5EF4-FFF2-40B4-BE49-F238E27FC236}">
                <a16:creationId xmlns:a16="http://schemas.microsoft.com/office/drawing/2014/main" id="{0DDF5575-71A5-11DD-F499-58058F3D3A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1375" y="0"/>
            <a:ext cx="79692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fld id="{9C98308A-D60B-49C1-A164-234B5C032597}" type="slidenum">
              <a:rPr lang="en-US" smtClean="0"/>
              <a:pPr/>
              <a:t>4</a:t>
            </a:fld>
            <a:endParaRPr lang="ru-RU" dirty="0"/>
          </a:p>
        </p:txBody>
      </p:sp>
      <p:sp>
        <p:nvSpPr>
          <p:cNvPr id="8" name="Text Box 2"/>
          <p:cNvSpPr txBox="1">
            <a:spLocks noChangeArrowheads="1"/>
          </p:cNvSpPr>
          <p:nvPr/>
        </p:nvSpPr>
        <p:spPr bwMode="auto">
          <a:xfrm>
            <a:off x="1372186" y="164575"/>
            <a:ext cx="9447630" cy="923330"/>
          </a:xfrm>
          <a:prstGeom prst="rect">
            <a:avLst/>
          </a:prstGeom>
          <a:noFill/>
          <a:ln w="9525">
            <a:noFill/>
            <a:miter lim="800000"/>
            <a:headEnd/>
            <a:tailEnd/>
          </a:ln>
        </p:spPr>
        <p:txBody>
          <a:bodyPr wrap="square">
            <a:spAutoFit/>
          </a:bodyPr>
          <a:lstStyle/>
          <a:p>
            <a:pPr algn="ctr" eaLnBrk="0" hangingPunct="0"/>
            <a:r>
              <a:rPr lang="en-US" sz="2700" b="1" dirty="0">
                <a:cs typeface="Arial" pitchFamily="34" charset="0"/>
              </a:rPr>
              <a:t>Opioid-Related Deaths, </a:t>
            </a:r>
          </a:p>
          <a:p>
            <a:pPr algn="ctr" eaLnBrk="0" hangingPunct="0"/>
            <a:r>
              <a:rPr lang="en-US" sz="2700" b="1" dirty="0">
                <a:cs typeface="Arial" pitchFamily="34" charset="0"/>
              </a:rPr>
              <a:t>Washington State Workers’ Compensation, 1992–2005</a:t>
            </a:r>
          </a:p>
        </p:txBody>
      </p:sp>
      <p:sp>
        <p:nvSpPr>
          <p:cNvPr id="9" name="Text Box 9"/>
          <p:cNvSpPr txBox="1">
            <a:spLocks noChangeArrowheads="1"/>
          </p:cNvSpPr>
          <p:nvPr/>
        </p:nvSpPr>
        <p:spPr bwMode="auto">
          <a:xfrm>
            <a:off x="2332310" y="6101560"/>
            <a:ext cx="3666004" cy="307777"/>
          </a:xfrm>
          <a:prstGeom prst="rect">
            <a:avLst/>
          </a:prstGeom>
          <a:noFill/>
          <a:ln w="9525">
            <a:noFill/>
            <a:miter lim="800000"/>
            <a:headEnd/>
            <a:tailEnd/>
          </a:ln>
        </p:spPr>
        <p:txBody>
          <a:bodyPr wrap="none">
            <a:spAutoFit/>
          </a:bodyPr>
          <a:lstStyle/>
          <a:p>
            <a:r>
              <a:rPr lang="da-DK" sz="1400" b="1" dirty="0"/>
              <a:t>Franklin GM, et al, Am J Ind Med 2005;48:91-9 </a:t>
            </a:r>
          </a:p>
        </p:txBody>
      </p:sp>
      <p:graphicFrame>
        <p:nvGraphicFramePr>
          <p:cNvPr id="11" name="Content Placeholder 8"/>
          <p:cNvGraphicFramePr>
            <a:graphicFrameLocks/>
          </p:cNvGraphicFramePr>
          <p:nvPr/>
        </p:nvGraphicFramePr>
        <p:xfrm>
          <a:off x="2025071" y="1470345"/>
          <a:ext cx="8222305" cy="436353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p:cNvSpPr txBox="1"/>
          <p:nvPr/>
        </p:nvSpPr>
        <p:spPr>
          <a:xfrm rot="10800000" flipV="1">
            <a:off x="5750356" y="5422498"/>
            <a:ext cx="671640" cy="50282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a:t>Year</a:t>
            </a:r>
          </a:p>
        </p:txBody>
      </p:sp>
      <p:grpSp>
        <p:nvGrpSpPr>
          <p:cNvPr id="3" name="Group 20"/>
          <p:cNvGrpSpPr/>
          <p:nvPr/>
        </p:nvGrpSpPr>
        <p:grpSpPr>
          <a:xfrm>
            <a:off x="3023601" y="4734770"/>
            <a:ext cx="7028115" cy="649322"/>
            <a:chOff x="1499600" y="5352813"/>
            <a:chExt cx="7028115" cy="649322"/>
          </a:xfrm>
        </p:grpSpPr>
        <p:sp>
          <p:nvSpPr>
            <p:cNvPr id="10" name="Rectangle 9"/>
            <p:cNvSpPr/>
            <p:nvPr/>
          </p:nvSpPr>
          <p:spPr>
            <a:xfrm>
              <a:off x="1499600" y="5352813"/>
              <a:ext cx="7028115" cy="649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499600" y="5352813"/>
              <a:ext cx="921720" cy="369332"/>
            </a:xfrm>
            <a:prstGeom prst="rect">
              <a:avLst/>
            </a:prstGeom>
            <a:noFill/>
          </p:spPr>
          <p:txBody>
            <a:bodyPr wrap="square" rtlCol="0">
              <a:spAutoFit/>
            </a:bodyPr>
            <a:lstStyle/>
            <a:p>
              <a:pPr algn="ctr"/>
              <a:r>
                <a:rPr lang="en-US" dirty="0">
                  <a:latin typeface="Arial"/>
                  <a:cs typeface="Arial"/>
                </a:rPr>
                <a:t>‘95</a:t>
              </a:r>
              <a:endParaRPr lang="en-US" dirty="0"/>
            </a:p>
          </p:txBody>
        </p:sp>
        <p:sp>
          <p:nvSpPr>
            <p:cNvPr id="13" name="TextBox 12"/>
            <p:cNvSpPr txBox="1"/>
            <p:nvPr/>
          </p:nvSpPr>
          <p:spPr>
            <a:xfrm>
              <a:off x="3227825" y="5356865"/>
              <a:ext cx="921720" cy="369332"/>
            </a:xfrm>
            <a:prstGeom prst="rect">
              <a:avLst/>
            </a:prstGeom>
            <a:noFill/>
          </p:spPr>
          <p:txBody>
            <a:bodyPr wrap="square" rtlCol="0">
              <a:spAutoFit/>
            </a:bodyPr>
            <a:lstStyle/>
            <a:p>
              <a:pPr algn="ctr"/>
              <a:r>
                <a:rPr lang="en-US" dirty="0">
                  <a:latin typeface="Arial"/>
                  <a:cs typeface="Arial"/>
                </a:rPr>
                <a:t>‘97</a:t>
              </a:r>
              <a:endParaRPr lang="en-US" dirty="0"/>
            </a:p>
          </p:txBody>
        </p:sp>
        <p:sp>
          <p:nvSpPr>
            <p:cNvPr id="14" name="TextBox 13"/>
            <p:cNvSpPr txBox="1"/>
            <p:nvPr/>
          </p:nvSpPr>
          <p:spPr>
            <a:xfrm>
              <a:off x="5839365" y="5356865"/>
              <a:ext cx="921720" cy="369332"/>
            </a:xfrm>
            <a:prstGeom prst="rect">
              <a:avLst/>
            </a:prstGeom>
            <a:noFill/>
          </p:spPr>
          <p:txBody>
            <a:bodyPr wrap="square" rtlCol="0">
              <a:spAutoFit/>
            </a:bodyPr>
            <a:lstStyle/>
            <a:p>
              <a:pPr algn="ctr"/>
              <a:r>
                <a:rPr lang="en-US" dirty="0">
                  <a:latin typeface="Arial"/>
                  <a:cs typeface="Arial"/>
                </a:rPr>
                <a:t>‘00</a:t>
              </a:r>
              <a:endParaRPr lang="en-US" dirty="0"/>
            </a:p>
          </p:txBody>
        </p:sp>
        <p:sp>
          <p:nvSpPr>
            <p:cNvPr id="15" name="TextBox 14"/>
            <p:cNvSpPr txBox="1"/>
            <p:nvPr/>
          </p:nvSpPr>
          <p:spPr>
            <a:xfrm>
              <a:off x="7605995" y="5356865"/>
              <a:ext cx="921720" cy="369332"/>
            </a:xfrm>
            <a:prstGeom prst="rect">
              <a:avLst/>
            </a:prstGeom>
            <a:noFill/>
          </p:spPr>
          <p:txBody>
            <a:bodyPr wrap="square" rtlCol="0">
              <a:spAutoFit/>
            </a:bodyPr>
            <a:lstStyle/>
            <a:p>
              <a:pPr algn="ctr"/>
              <a:r>
                <a:rPr lang="en-US" dirty="0">
                  <a:latin typeface="Arial"/>
                  <a:cs typeface="Arial"/>
                </a:rPr>
                <a:t>‘02</a:t>
              </a:r>
            </a:p>
          </p:txBody>
        </p:sp>
        <p:sp>
          <p:nvSpPr>
            <p:cNvPr id="17" name="TextBox 16"/>
            <p:cNvSpPr txBox="1"/>
            <p:nvPr/>
          </p:nvSpPr>
          <p:spPr>
            <a:xfrm>
              <a:off x="2382915" y="5363968"/>
              <a:ext cx="921720" cy="369332"/>
            </a:xfrm>
            <a:prstGeom prst="rect">
              <a:avLst/>
            </a:prstGeom>
            <a:noFill/>
          </p:spPr>
          <p:txBody>
            <a:bodyPr wrap="square" rtlCol="0">
              <a:spAutoFit/>
            </a:bodyPr>
            <a:lstStyle/>
            <a:p>
              <a:pPr algn="ctr"/>
              <a:r>
                <a:rPr lang="en-US" dirty="0">
                  <a:latin typeface="Arial"/>
                  <a:cs typeface="Arial"/>
                </a:rPr>
                <a:t>‘96</a:t>
              </a:r>
              <a:endParaRPr lang="en-US" dirty="0"/>
            </a:p>
          </p:txBody>
        </p:sp>
        <p:sp>
          <p:nvSpPr>
            <p:cNvPr id="18" name="TextBox 17"/>
            <p:cNvSpPr txBox="1"/>
            <p:nvPr/>
          </p:nvSpPr>
          <p:spPr>
            <a:xfrm>
              <a:off x="4072735" y="5363968"/>
              <a:ext cx="921720" cy="369332"/>
            </a:xfrm>
            <a:prstGeom prst="rect">
              <a:avLst/>
            </a:prstGeom>
            <a:noFill/>
          </p:spPr>
          <p:txBody>
            <a:bodyPr wrap="square" rtlCol="0">
              <a:spAutoFit/>
            </a:bodyPr>
            <a:lstStyle/>
            <a:p>
              <a:pPr algn="ctr"/>
              <a:r>
                <a:rPr lang="en-US" dirty="0">
                  <a:latin typeface="Arial"/>
                  <a:cs typeface="Arial"/>
                </a:rPr>
                <a:t>‘98</a:t>
              </a:r>
              <a:endParaRPr lang="en-US" dirty="0"/>
            </a:p>
          </p:txBody>
        </p:sp>
        <p:sp>
          <p:nvSpPr>
            <p:cNvPr id="19" name="TextBox 18"/>
            <p:cNvSpPr txBox="1"/>
            <p:nvPr/>
          </p:nvSpPr>
          <p:spPr>
            <a:xfrm>
              <a:off x="4917645" y="5363968"/>
              <a:ext cx="921720" cy="369332"/>
            </a:xfrm>
            <a:prstGeom prst="rect">
              <a:avLst/>
            </a:prstGeom>
            <a:noFill/>
          </p:spPr>
          <p:txBody>
            <a:bodyPr wrap="square" rtlCol="0">
              <a:spAutoFit/>
            </a:bodyPr>
            <a:lstStyle/>
            <a:p>
              <a:pPr algn="ctr"/>
              <a:r>
                <a:rPr lang="en-US" dirty="0">
                  <a:latin typeface="Arial"/>
                  <a:cs typeface="Arial"/>
                </a:rPr>
                <a:t>‘99</a:t>
              </a:r>
              <a:endParaRPr lang="en-US" dirty="0"/>
            </a:p>
          </p:txBody>
        </p:sp>
        <p:sp>
          <p:nvSpPr>
            <p:cNvPr id="20" name="TextBox 19"/>
            <p:cNvSpPr txBox="1"/>
            <p:nvPr/>
          </p:nvSpPr>
          <p:spPr>
            <a:xfrm>
              <a:off x="6645870" y="5363968"/>
              <a:ext cx="921720" cy="369332"/>
            </a:xfrm>
            <a:prstGeom prst="rect">
              <a:avLst/>
            </a:prstGeom>
            <a:noFill/>
          </p:spPr>
          <p:txBody>
            <a:bodyPr wrap="square" rtlCol="0">
              <a:spAutoFit/>
            </a:bodyPr>
            <a:lstStyle/>
            <a:p>
              <a:pPr algn="ctr"/>
              <a:r>
                <a:rPr lang="en-US" dirty="0">
                  <a:latin typeface="Arial"/>
                  <a:cs typeface="Arial"/>
                </a:rPr>
                <a:t>‘01</a:t>
              </a:r>
              <a:endParaRPr lang="en-US" dirty="0"/>
            </a:p>
          </p:txBody>
        </p:sp>
      </p:grpSp>
    </p:spTree>
    <p:extLst>
      <p:ext uri="{BB962C8B-B14F-4D97-AF65-F5344CB8AC3E}">
        <p14:creationId xmlns:p14="http://schemas.microsoft.com/office/powerpoint/2010/main" val="78985217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C7326-7411-88D4-FD1C-BA29C1EEF6FE}"/>
              </a:ext>
            </a:extLst>
          </p:cNvPr>
          <p:cNvSpPr>
            <a:spLocks noGrp="1"/>
          </p:cNvSpPr>
          <p:nvPr>
            <p:ph type="title"/>
          </p:nvPr>
        </p:nvSpPr>
        <p:spPr/>
        <p:txBody>
          <a:bodyPr/>
          <a:lstStyle/>
          <a:p>
            <a:r>
              <a:rPr lang="en-US" dirty="0"/>
              <a:t>Questions? And requests for these slides </a:t>
            </a:r>
          </a:p>
        </p:txBody>
      </p:sp>
      <p:sp>
        <p:nvSpPr>
          <p:cNvPr id="3" name="Content Placeholder 2">
            <a:extLst>
              <a:ext uri="{FF2B5EF4-FFF2-40B4-BE49-F238E27FC236}">
                <a16:creationId xmlns:a16="http://schemas.microsoft.com/office/drawing/2014/main" id="{1D0773C8-8432-7ABA-BD52-A60F17B1244A}"/>
              </a:ext>
            </a:extLst>
          </p:cNvPr>
          <p:cNvSpPr>
            <a:spLocks noGrp="1"/>
          </p:cNvSpPr>
          <p:nvPr>
            <p:ph idx="1"/>
          </p:nvPr>
        </p:nvSpPr>
        <p:spPr>
          <a:xfrm>
            <a:off x="838200" y="1472339"/>
            <a:ext cx="10515600" cy="4704624"/>
          </a:xfrm>
        </p:spPr>
        <p:txBody>
          <a:bodyPr/>
          <a:lstStyle/>
          <a:p>
            <a:pPr marL="0" indent="0">
              <a:buNone/>
            </a:pPr>
            <a:endParaRPr lang="en-US" dirty="0"/>
          </a:p>
          <a:p>
            <a:pPr marL="0" indent="0">
              <a:buNone/>
            </a:pPr>
            <a:r>
              <a:rPr lang="en-US" sz="3200" b="1" dirty="0"/>
              <a:t>				</a:t>
            </a:r>
          </a:p>
          <a:p>
            <a:pPr marL="0" indent="0">
              <a:buNone/>
            </a:pPr>
            <a:endParaRPr lang="en-US" sz="3200" b="1" dirty="0"/>
          </a:p>
          <a:p>
            <a:pPr marL="0" indent="0">
              <a:buNone/>
            </a:pPr>
            <a:r>
              <a:rPr lang="en-US" sz="3200" b="1" dirty="0"/>
              <a:t>			</a:t>
            </a:r>
            <a:r>
              <a:rPr lang="en-US" sz="4400" b="1" dirty="0" err="1"/>
              <a:t>meddir@uw.edu</a:t>
            </a:r>
            <a:endParaRPr lang="en-US" sz="4400" b="1" dirty="0"/>
          </a:p>
        </p:txBody>
      </p:sp>
    </p:spTree>
    <p:extLst>
      <p:ext uri="{BB962C8B-B14F-4D97-AF65-F5344CB8AC3E}">
        <p14:creationId xmlns:p14="http://schemas.microsoft.com/office/powerpoint/2010/main" val="4122277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FAF025BD-E2F8-7BA5-ECDE-2D87C42421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a:latin typeface="Arial" panose="020B0604020202020204" pitchFamily="34" charset="0"/>
                <a:cs typeface="Arial" panose="020B0604020202020204" pitchFamily="34" charset="0"/>
              </a:rPr>
              <a:t>The Worst Man-made Epidemic in Modern Medical History</a:t>
            </a:r>
          </a:p>
        </p:txBody>
      </p:sp>
      <p:sp>
        <p:nvSpPr>
          <p:cNvPr id="5" name="Content Placeholder 4"/>
          <p:cNvSpPr>
            <a:spLocks noGrp="1"/>
          </p:cNvSpPr>
          <p:nvPr>
            <p:ph idx="1"/>
          </p:nvPr>
        </p:nvSpPr>
        <p:spPr>
          <a:xfrm>
            <a:off x="966651" y="1898468"/>
            <a:ext cx="10387149" cy="4807131"/>
          </a:xfrm>
        </p:spPr>
        <p:txBody>
          <a:bodyPr>
            <a:normAutofit/>
          </a:bodyPr>
          <a:lstStyle/>
          <a:p>
            <a:pPr>
              <a:buFont typeface="Wingdings" panose="05000000000000000000" pitchFamily="2" charset="2"/>
              <a:buChar char="§"/>
            </a:pPr>
            <a:r>
              <a:rPr lang="en-US" dirty="0">
                <a:latin typeface="Arial" panose="020B0604020202020204" pitchFamily="34" charset="0"/>
                <a:cs typeface="Arial" panose="020B0604020202020204" pitchFamily="34" charset="0"/>
              </a:rPr>
              <a:t>Over 1,000,000 deaths</a:t>
            </a:r>
          </a:p>
          <a:p>
            <a:pPr>
              <a:buFont typeface="Wingdings" panose="05000000000000000000" pitchFamily="2" charset="2"/>
              <a:buChar char="§"/>
            </a:pPr>
            <a:r>
              <a:rPr lang="en-US" dirty="0">
                <a:latin typeface="Arial" panose="020B0604020202020204" pitchFamily="34" charset="0"/>
                <a:cs typeface="Arial" panose="020B0604020202020204" pitchFamily="34" charset="0"/>
              </a:rPr>
              <a:t>Many more hundreds of thousands of overdose admissions</a:t>
            </a:r>
          </a:p>
          <a:p>
            <a:pPr>
              <a:buFont typeface="Wingdings" panose="05000000000000000000" pitchFamily="2" charset="2"/>
              <a:buChar char="§"/>
            </a:pPr>
            <a:r>
              <a:rPr lang="en-US" dirty="0">
                <a:latin typeface="Arial" panose="020B0604020202020204" pitchFamily="34" charset="0"/>
                <a:cs typeface="Arial" panose="020B0604020202020204" pitchFamily="34" charset="0"/>
              </a:rPr>
              <a:t>Millions addicted and/or dependent</a:t>
            </a:r>
          </a:p>
          <a:p>
            <a:pPr lvl="1">
              <a:buFont typeface="Courier New" panose="02070309020205020404" pitchFamily="49" charset="0"/>
              <a:buChar char="o"/>
            </a:pPr>
            <a:r>
              <a:rPr lang="en-US" dirty="0" err="1">
                <a:latin typeface="Arial" panose="020B0604020202020204" pitchFamily="34" charset="0"/>
                <a:cs typeface="Arial" panose="020B0604020202020204" pitchFamily="34" charset="0"/>
              </a:rPr>
              <a:t>Degenhardt</a:t>
            </a:r>
            <a:r>
              <a:rPr lang="en-US" dirty="0">
                <a:latin typeface="Arial" panose="020B0604020202020204" pitchFamily="34" charset="0"/>
                <a:cs typeface="Arial" panose="020B0604020202020204" pitchFamily="34" charset="0"/>
              </a:rPr>
              <a:t> et al Lancet Psychiatry 2015; 2: 314-22;  POINT prospective cohort: DSM-5 opioid use disorder: </a:t>
            </a:r>
            <a:r>
              <a:rPr lang="en-US" b="1" dirty="0">
                <a:solidFill>
                  <a:srgbClr val="FF0000"/>
                </a:solidFill>
                <a:latin typeface="Arial" panose="020B0604020202020204" pitchFamily="34" charset="0"/>
                <a:cs typeface="Arial" panose="020B0604020202020204" pitchFamily="34" charset="0"/>
              </a:rPr>
              <a:t>29.4%</a:t>
            </a:r>
          </a:p>
          <a:p>
            <a:pPr>
              <a:buFont typeface="Wingdings" panose="05000000000000000000" pitchFamily="2" charset="2"/>
              <a:buChar char="§"/>
            </a:pPr>
            <a:r>
              <a:rPr lang="en-US" dirty="0">
                <a:solidFill>
                  <a:srgbClr val="FF0000"/>
                </a:solidFill>
                <a:latin typeface="Arial" panose="020B0604020202020204" pitchFamily="34" charset="0"/>
                <a:cs typeface="Arial" panose="020B0604020202020204" pitchFamily="34" charset="0"/>
              </a:rPr>
              <a:t>Spillover effect to to SSDI</a:t>
            </a:r>
            <a:r>
              <a:rPr lang="en-US"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pPr marL="0" indent="0">
              <a:buNone/>
            </a:pPr>
            <a:endParaRPr lang="en-US" sz="2400" dirty="0"/>
          </a:p>
          <a:p>
            <a:pPr marL="0" indent="0">
              <a:buNone/>
            </a:pPr>
            <a:endParaRPr lang="en-US" sz="2400" dirty="0"/>
          </a:p>
          <a:p>
            <a:pPr marL="0" indent="0">
              <a:buNone/>
            </a:pPr>
            <a:r>
              <a:rPr lang="en-US" sz="2400" dirty="0"/>
              <a:t>				</a:t>
            </a:r>
            <a:r>
              <a:rPr lang="en-US" sz="2400" dirty="0">
                <a:latin typeface="Arial" panose="020B0604020202020204" pitchFamily="34" charset="0"/>
                <a:cs typeface="Arial" panose="020B0604020202020204" pitchFamily="34" charset="0"/>
              </a:rPr>
              <a:t>*Franklin et al, Am J Ind Med 2015; 58: 245-51</a:t>
            </a:r>
          </a:p>
        </p:txBody>
      </p:sp>
    </p:spTree>
    <p:extLst>
      <p:ext uri="{BB962C8B-B14F-4D97-AF65-F5344CB8AC3E}">
        <p14:creationId xmlns:p14="http://schemas.microsoft.com/office/powerpoint/2010/main" val="924189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5">
            <a:extLst>
              <a:ext uri="{FF2B5EF4-FFF2-40B4-BE49-F238E27FC236}">
                <a16:creationId xmlns:a16="http://schemas.microsoft.com/office/drawing/2014/main" id="{0C8C8CC1-5841-2D18-470F-D1787F082FC1}"/>
              </a:ext>
            </a:extLst>
          </p:cNvPr>
          <p:cNvSpPr txBox="1">
            <a:spLocks noChangeArrowheads="1"/>
          </p:cNvSpPr>
          <p:nvPr/>
        </p:nvSpPr>
        <p:spPr bwMode="auto">
          <a:xfrm>
            <a:off x="1071155" y="1271452"/>
            <a:ext cx="7214010" cy="482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9pPr>
          </a:lstStyle>
          <a:p>
            <a:pPr>
              <a:spcBef>
                <a:spcPct val="0"/>
              </a:spcBef>
              <a:spcAft>
                <a:spcPts val="300"/>
              </a:spcAft>
              <a:buClr>
                <a:srgbClr val="EA5F00"/>
              </a:buClr>
              <a:buFont typeface="Wingdings" panose="05000000000000000000" pitchFamily="2" charset="2"/>
              <a:buChar char="§"/>
            </a:pPr>
            <a:r>
              <a:rPr lang="en-US" altLang="en-US" sz="2400" dirty="0">
                <a:latin typeface="Arial" panose="020B0604020202020204" pitchFamily="34" charset="0"/>
              </a:rPr>
              <a:t>By the late 1990s, at least 20 states passed new laws, regulations, or policies moving from near prohibition of opioids to use without dosing guidance</a:t>
            </a:r>
          </a:p>
          <a:p>
            <a:pPr lvl="1">
              <a:spcBef>
                <a:spcPct val="0"/>
              </a:spcBef>
              <a:spcAft>
                <a:spcPts val="300"/>
              </a:spcAft>
              <a:buClr>
                <a:srgbClr val="EA5F00"/>
              </a:buClr>
              <a:buFont typeface="Courier New" panose="02070309020205020404" pitchFamily="49" charset="0"/>
              <a:buChar char="o"/>
            </a:pPr>
            <a:r>
              <a:rPr lang="en-US" altLang="en-US" sz="2000" b="1" dirty="0">
                <a:solidFill>
                  <a:srgbClr val="FF0000"/>
                </a:solidFill>
                <a:latin typeface="Arial" panose="020B0604020202020204" pitchFamily="34" charset="0"/>
              </a:rPr>
              <a:t>WA law: </a:t>
            </a:r>
            <a:r>
              <a:rPr lang="ja-JP" altLang="en-US" sz="2000" b="1" dirty="0">
                <a:solidFill>
                  <a:srgbClr val="FF0000"/>
                </a:solidFill>
                <a:latin typeface="Arial" panose="020B0604020202020204" pitchFamily="34" charset="0"/>
              </a:rPr>
              <a:t>“</a:t>
            </a:r>
            <a:r>
              <a:rPr lang="en-US" altLang="ja-JP" sz="2000" b="1" dirty="0">
                <a:solidFill>
                  <a:srgbClr val="FF0000"/>
                </a:solidFill>
                <a:latin typeface="Arial" panose="020B0604020202020204" pitchFamily="34" charset="0"/>
              </a:rPr>
              <a:t>No disciplinary action will be taken against a practitioner based solely on the quantity and/or frequency of opioids prescribed.</a:t>
            </a:r>
            <a:r>
              <a:rPr lang="ja-JP" altLang="en-US" sz="2000" b="1" dirty="0">
                <a:solidFill>
                  <a:srgbClr val="FF0000"/>
                </a:solidFill>
                <a:latin typeface="Arial" panose="020B0604020202020204" pitchFamily="34" charset="0"/>
              </a:rPr>
              <a:t>”</a:t>
            </a:r>
            <a:r>
              <a:rPr lang="en-US" altLang="ja-JP" sz="2000" b="1" dirty="0">
                <a:solidFill>
                  <a:srgbClr val="FF0000"/>
                </a:solidFill>
                <a:latin typeface="Arial" panose="020B0604020202020204" pitchFamily="34" charset="0"/>
              </a:rPr>
              <a:t> (WAC 246-919-830, 12/1999)</a:t>
            </a:r>
          </a:p>
          <a:p>
            <a:pPr>
              <a:spcBef>
                <a:spcPct val="0"/>
              </a:spcBef>
              <a:spcAft>
                <a:spcPts val="300"/>
              </a:spcAft>
              <a:buClr>
                <a:srgbClr val="EA5F00"/>
              </a:buClr>
              <a:buFont typeface="Wingdings" panose="05000000000000000000" pitchFamily="2" charset="2"/>
              <a:buChar char="§"/>
            </a:pPr>
            <a:r>
              <a:rPr lang="en-US" altLang="en-US" sz="2400" dirty="0">
                <a:latin typeface="Arial" panose="020B0604020202020204" pitchFamily="34" charset="0"/>
              </a:rPr>
              <a:t>Laws were based on weak science and good experience with cancer pain: Thus, </a:t>
            </a:r>
            <a:r>
              <a:rPr lang="en-US" altLang="en-US" sz="2400" dirty="0">
                <a:solidFill>
                  <a:srgbClr val="FF0000"/>
                </a:solidFill>
                <a:latin typeface="Arial" panose="020B0604020202020204" pitchFamily="34" charset="0"/>
              </a:rPr>
              <a:t>no ceiling on dose </a:t>
            </a:r>
            <a:r>
              <a:rPr lang="en-US" altLang="en-US" sz="2400" dirty="0">
                <a:latin typeface="Arial" panose="020B0604020202020204" pitchFamily="34" charset="0"/>
              </a:rPr>
              <a:t>and </a:t>
            </a:r>
            <a:r>
              <a:rPr lang="en-US" altLang="en-US" sz="2400" dirty="0">
                <a:solidFill>
                  <a:srgbClr val="FF0000"/>
                </a:solidFill>
                <a:latin typeface="Arial" panose="020B0604020202020204" pitchFamily="34" charset="0"/>
              </a:rPr>
              <a:t>axiom to use more opioid if tolerance develops</a:t>
            </a:r>
          </a:p>
          <a:p>
            <a:pPr>
              <a:spcBef>
                <a:spcPct val="0"/>
              </a:spcBef>
              <a:spcAft>
                <a:spcPts val="300"/>
              </a:spcAft>
              <a:buClr>
                <a:srgbClr val="EA5F00"/>
              </a:buClr>
              <a:buFont typeface="Wingdings" pitchFamily="2" charset="2"/>
              <a:buChar char="q"/>
            </a:pPr>
            <a:endParaRPr lang="en-US" altLang="en-US" sz="2400" b="1" dirty="0">
              <a:latin typeface="Arial" panose="020B0604020202020204" pitchFamily="34" charset="0"/>
            </a:endParaRPr>
          </a:p>
        </p:txBody>
      </p:sp>
      <p:sp>
        <p:nvSpPr>
          <p:cNvPr id="21506" name="Text Box 2">
            <a:extLst>
              <a:ext uri="{FF2B5EF4-FFF2-40B4-BE49-F238E27FC236}">
                <a16:creationId xmlns:a16="http://schemas.microsoft.com/office/drawing/2014/main" id="{6452A30E-A26F-B92C-A571-8720089D2F14}"/>
              </a:ext>
            </a:extLst>
          </p:cNvPr>
          <p:cNvSpPr txBox="1">
            <a:spLocks noChangeArrowheads="1"/>
          </p:cNvSpPr>
          <p:nvPr/>
        </p:nvSpPr>
        <p:spPr bwMode="auto">
          <a:xfrm>
            <a:off x="984068" y="339271"/>
            <a:ext cx="84647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9pPr>
          </a:lstStyle>
          <a:p>
            <a:pPr>
              <a:spcBef>
                <a:spcPct val="0"/>
              </a:spcBef>
              <a:buFontTx/>
              <a:buNone/>
            </a:pPr>
            <a:r>
              <a:rPr lang="en-US" altLang="en-US" dirty="0">
                <a:latin typeface="Arial" panose="020B0604020202020204" pitchFamily="34" charset="0"/>
                <a:cs typeface="Arial" panose="020B0604020202020204" pitchFamily="34" charset="0"/>
              </a:rPr>
              <a:t>These Were the Causes of the Epidemic</a:t>
            </a:r>
          </a:p>
        </p:txBody>
      </p:sp>
      <p:sp>
        <p:nvSpPr>
          <p:cNvPr id="21507" name="TextBox 4">
            <a:extLst>
              <a:ext uri="{FF2B5EF4-FFF2-40B4-BE49-F238E27FC236}">
                <a16:creationId xmlns:a16="http://schemas.microsoft.com/office/drawing/2014/main" id="{2BF6731C-F276-3578-8D0E-C713F503AABE}"/>
              </a:ext>
            </a:extLst>
          </p:cNvPr>
          <p:cNvSpPr txBox="1">
            <a:spLocks noChangeArrowheads="1"/>
          </p:cNvSpPr>
          <p:nvPr/>
        </p:nvSpPr>
        <p:spPr bwMode="auto">
          <a:xfrm>
            <a:off x="8191047" y="6123642"/>
            <a:ext cx="5684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cs typeface="ＭＳ Ｐゴシック" panose="020B0600070205080204" pitchFamily="34" charset="-128"/>
              </a:defRPr>
            </a:lvl9pPr>
          </a:lstStyle>
          <a:p>
            <a:pPr eaLnBrk="1" hangingPunct="1">
              <a:spcBef>
                <a:spcPct val="0"/>
              </a:spcBef>
              <a:buFontTx/>
              <a:buNone/>
            </a:pPr>
            <a:r>
              <a:rPr lang="en-US" altLang="en-US" sz="1200" dirty="0">
                <a:solidFill>
                  <a:srgbClr val="002060"/>
                </a:solidFill>
                <a:latin typeface="Century Gothic" panose="020B0502020202020204" pitchFamily="34" charset="0"/>
              </a:rPr>
              <a:t>WAC-Washington Administrative Code</a:t>
            </a:r>
          </a:p>
        </p:txBody>
      </p:sp>
      <p:pic>
        <p:nvPicPr>
          <p:cNvPr id="21509" name="Picture 9" descr="pills_WilliamThomasCain.jpg">
            <a:extLst>
              <a:ext uri="{FF2B5EF4-FFF2-40B4-BE49-F238E27FC236}">
                <a16:creationId xmlns:a16="http://schemas.microsoft.com/office/drawing/2014/main" id="{3E5A4E04-522E-94F6-8AAC-17630E47F7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9276" y="2505076"/>
            <a:ext cx="2303463"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a:extLst>
              <a:ext uri="{FF2B5EF4-FFF2-40B4-BE49-F238E27FC236}">
                <a16:creationId xmlns:a16="http://schemas.microsoft.com/office/drawing/2014/main" id="{83A587D6-724F-58FA-EE4E-D21C33F758EE}"/>
              </a:ext>
            </a:extLst>
          </p:cNvPr>
          <p:cNvSpPr>
            <a:spLocks noGrp="1"/>
          </p:cNvSpPr>
          <p:nvPr>
            <p:ph type="title"/>
          </p:nvPr>
        </p:nvSpPr>
        <p:spPr/>
        <p:txBody>
          <a:bodyPr>
            <a:normAutofit/>
          </a:bodyPr>
          <a:lstStyle/>
          <a:p>
            <a:pPr>
              <a:defRPr/>
            </a:pPr>
            <a:br>
              <a:rPr lang="en-US" altLang="en-US" sz="3600" b="1" dirty="0">
                <a:solidFill>
                  <a:srgbClr val="000000"/>
                </a:solidFill>
                <a:latin typeface="Arial" pitchFamily="34" charset="0"/>
                <a:cs typeface="ＭＳ Ｐゴシック" pitchFamily="34" charset="-128"/>
              </a:rPr>
            </a:br>
            <a:r>
              <a:rPr lang="en-US" altLang="en-US" sz="2600" b="1" dirty="0">
                <a:solidFill>
                  <a:srgbClr val="000000"/>
                </a:solidFill>
                <a:latin typeface="Arial" pitchFamily="34" charset="0"/>
                <a:cs typeface="ＭＳ Ｐゴシック" pitchFamily="34" charset="-128"/>
              </a:rPr>
              <a:t>N Engl J Med. 1980;302:123.</a:t>
            </a:r>
            <a:br>
              <a:rPr lang="en-US" altLang="en-US" sz="2600" b="1" dirty="0">
                <a:solidFill>
                  <a:srgbClr val="000000"/>
                </a:solidFill>
                <a:latin typeface="Arial" pitchFamily="34" charset="0"/>
                <a:cs typeface="ＭＳ Ｐゴシック" pitchFamily="34" charset="-128"/>
              </a:rPr>
            </a:br>
            <a:endParaRPr lang="en-US" altLang="en-US" sz="2600" dirty="0">
              <a:cs typeface="ＭＳ Ｐゴシック" pitchFamily="34" charset="-128"/>
            </a:endParaRPr>
          </a:p>
        </p:txBody>
      </p:sp>
      <p:pic>
        <p:nvPicPr>
          <p:cNvPr id="18434" name="Picture 1">
            <a:extLst>
              <a:ext uri="{FF2B5EF4-FFF2-40B4-BE49-F238E27FC236}">
                <a16:creationId xmlns:a16="http://schemas.microsoft.com/office/drawing/2014/main" id="{E800247F-226F-C5A7-8DC7-7493492864E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733800" y="1265239"/>
            <a:ext cx="4419600" cy="4860925"/>
          </a:xfrm>
          <a:noFill/>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
            <a:extLst>
              <a:ext uri="{FF2B5EF4-FFF2-40B4-BE49-F238E27FC236}">
                <a16:creationId xmlns:a16="http://schemas.microsoft.com/office/drawing/2014/main" id="{2AE0315B-D93D-5247-BA06-B11812E2D97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28839" y="857250"/>
            <a:ext cx="404653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2">
            <a:extLst>
              <a:ext uri="{FF2B5EF4-FFF2-40B4-BE49-F238E27FC236}">
                <a16:creationId xmlns:a16="http://schemas.microsoft.com/office/drawing/2014/main" id="{7C57B311-F496-EF48-B36E-D66D46CBF74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5414" y="3022600"/>
            <a:ext cx="4192587"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Box 3">
            <a:extLst>
              <a:ext uri="{FF2B5EF4-FFF2-40B4-BE49-F238E27FC236}">
                <a16:creationId xmlns:a16="http://schemas.microsoft.com/office/drawing/2014/main" id="{742BC77A-91C1-144E-8C84-46D3650C10B9}"/>
              </a:ext>
            </a:extLst>
          </p:cNvPr>
          <p:cNvSpPr txBox="1">
            <a:spLocks noChangeArrowheads="1"/>
          </p:cNvSpPr>
          <p:nvPr/>
        </p:nvSpPr>
        <p:spPr bwMode="auto">
          <a:xfrm>
            <a:off x="6475414" y="1049338"/>
            <a:ext cx="3335337"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1500" b="1">
                <a:solidFill>
                  <a:srgbClr val="FF0000"/>
                </a:solidFill>
              </a:rPr>
              <a:t>Purdue Project Tango-2014</a:t>
            </a:r>
          </a:p>
          <a:p>
            <a:r>
              <a:rPr lang="en-US" altLang="en-US" sz="1500" b="1">
                <a:solidFill>
                  <a:srgbClr val="FF0000"/>
                </a:solidFill>
              </a:rPr>
              <a:t>From the NYT 4/1/19</a:t>
            </a:r>
          </a:p>
          <a:p>
            <a:r>
              <a:rPr lang="en-US" altLang="en-US" sz="1500" b="1">
                <a:solidFill>
                  <a:srgbClr val="FF0000"/>
                </a:solidFill>
              </a:rPr>
              <a:t>Lawsuits lay bare Sackler family’s role in opioid crisis</a:t>
            </a:r>
          </a:p>
          <a:p>
            <a:endParaRPr lang="en-US" altLang="en-US"/>
          </a:p>
        </p:txBody>
      </p:sp>
      <p:sp>
        <p:nvSpPr>
          <p:cNvPr id="5" name="TextBox 4">
            <a:extLst>
              <a:ext uri="{FF2B5EF4-FFF2-40B4-BE49-F238E27FC236}">
                <a16:creationId xmlns:a16="http://schemas.microsoft.com/office/drawing/2014/main" id="{2C126B4D-E2A8-2F4E-BB1C-CD43641068DC}"/>
              </a:ext>
            </a:extLst>
          </p:cNvPr>
          <p:cNvSpPr txBox="1"/>
          <p:nvPr/>
        </p:nvSpPr>
        <p:spPr>
          <a:xfrm>
            <a:off x="236668" y="177800"/>
            <a:ext cx="11680337" cy="461665"/>
          </a:xfrm>
          <a:prstGeom prst="rect">
            <a:avLst/>
          </a:prstGeom>
          <a:noFill/>
        </p:spPr>
        <p:txBody>
          <a:bodyPr wrap="square" rtlCol="0">
            <a:spAutoFit/>
          </a:bodyPr>
          <a:lstStyle/>
          <a:p>
            <a:r>
              <a:rPr lang="en-US" sz="2400" b="1" dirty="0"/>
              <a:t>MUNDIPHARMA: </a:t>
            </a:r>
            <a:r>
              <a:rPr lang="en-US" sz="2400" b="1" dirty="0">
                <a:solidFill>
                  <a:srgbClr val="FF0000"/>
                </a:solidFill>
              </a:rPr>
              <a:t>PAIN MANAGEMENT MASTER CLASSES </a:t>
            </a:r>
            <a:r>
              <a:rPr lang="en-US" sz="2400" b="1" dirty="0"/>
              <a:t>FOR 5000 AUSTRALIAN DOCS*</a:t>
            </a:r>
          </a:p>
        </p:txBody>
      </p:sp>
      <p:sp>
        <p:nvSpPr>
          <p:cNvPr id="6" name="TextBox 5">
            <a:extLst>
              <a:ext uri="{FF2B5EF4-FFF2-40B4-BE49-F238E27FC236}">
                <a16:creationId xmlns:a16="http://schemas.microsoft.com/office/drawing/2014/main" id="{63546DAD-6ADE-7E4C-96E3-2B7682B65D72}"/>
              </a:ext>
            </a:extLst>
          </p:cNvPr>
          <p:cNvSpPr txBox="1"/>
          <p:nvPr/>
        </p:nvSpPr>
        <p:spPr>
          <a:xfrm>
            <a:off x="5512526" y="6234801"/>
            <a:ext cx="6421672"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hlinkClick r:id="rId4"/>
              </a:rPr>
              <a:t>*https://www.apnews.com/cfc86f47e03843849a89ab3fce44c73c</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24058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2039</TotalTime>
  <Words>2258</Words>
  <Application>Microsoft Macintosh PowerPoint</Application>
  <PresentationFormat>Widescreen</PresentationFormat>
  <Paragraphs>226</Paragraphs>
  <Slides>40</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Century Gothic</vt:lpstr>
      <vt:lpstr>Courier New</vt:lpstr>
      <vt:lpstr>Helvetica</vt:lpstr>
      <vt:lpstr>Merriweather</vt:lpstr>
      <vt:lpstr>Symbol</vt:lpstr>
      <vt:lpstr>Wingdings</vt:lpstr>
      <vt:lpstr>Office Theme</vt:lpstr>
      <vt:lpstr>The Opioid Epidemic-Update and Impact in Workers’ Compensation  </vt:lpstr>
      <vt:lpstr>PowerPoint Presentation</vt:lpstr>
      <vt:lpstr>CDC SUDORS* data for Montana 2023</vt:lpstr>
      <vt:lpstr>PowerPoint Presentation</vt:lpstr>
      <vt:lpstr>PowerPoint Presentation</vt:lpstr>
      <vt:lpstr>The Worst Man-made Epidemic in Modern Medical History</vt:lpstr>
      <vt:lpstr>PowerPoint Presentation</vt:lpstr>
      <vt:lpstr> N Engl J Med. 1980;302:123. </vt:lpstr>
      <vt:lpstr>PowerPoint Presentation</vt:lpstr>
      <vt:lpstr>Krebs et al. SPACE randomized trial: JAMA 2018; 319: 872-82</vt:lpstr>
      <vt:lpstr>PowerPoint Presentation</vt:lpstr>
      <vt:lpstr>CDC opioid guidelines-2016 vs 2022</vt:lpstr>
      <vt:lpstr>Continued Use by Initial Days of Opioid Therapy-Risk of use at one year increases by 1%/day starting with Day 3</vt:lpstr>
      <vt:lpstr>PowerPoint Presentation</vt:lpstr>
      <vt:lpstr>Ongoing Pressure to liberalize opioid prescribing once again</vt:lpstr>
      <vt:lpstr>FDA Requires Major Changes to Opioid Pain Medication Labeling to Emphasize Risks </vt:lpstr>
      <vt:lpstr>PowerPoint Presentation</vt:lpstr>
      <vt:lpstr>PowerPoint Presentation</vt:lpstr>
      <vt:lpstr>PowerPoint Presentation</vt:lpstr>
      <vt:lpstr>Disability generated in workers’ compensation may be a public health problem of the highest order</vt:lpstr>
      <vt:lpstr>US Labor force participation rate-US Bureau of Labor Statistics</vt:lpstr>
      <vt:lpstr>Early opioids and disability in WA WC.  Spine 2008</vt:lpstr>
      <vt:lpstr>PowerPoint Presentation</vt:lpstr>
      <vt:lpstr>Reference</vt:lpstr>
      <vt:lpstr>Methods</vt:lpstr>
      <vt:lpstr>Opioid time periods</vt:lpstr>
      <vt:lpstr>Opioids before injury (prior opioids)</vt:lpstr>
      <vt:lpstr>Opioids after injury</vt:lpstr>
      <vt:lpstr>Does opioid use after an injury differ based on opioid use prior to injury?</vt:lpstr>
      <vt:lpstr>Longer-term opioid use by prior opioid status</vt:lpstr>
      <vt:lpstr>Chronic opioid use (&gt; 60 days) by prior opioid status</vt:lpstr>
      <vt:lpstr>Comparison of WA WC and PDMP</vt:lpstr>
      <vt:lpstr>So what now Re injured workers on chronic opioids? Two main actionable targets</vt:lpstr>
      <vt:lpstr>COT patients present tremendous challenges</vt:lpstr>
      <vt:lpstr>PowerPoint Presentation</vt:lpstr>
      <vt:lpstr>Potential action #2</vt:lpstr>
      <vt:lpstr>Table 1. Duration of Opioid Treatment for Postoperative Discharge </vt:lpstr>
      <vt:lpstr>Specific steps to take</vt:lpstr>
      <vt:lpstr>PowerPoint Presentation</vt:lpstr>
      <vt:lpstr>Questions? And requests for these slides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Opioid Epidemic-Update  </dc:title>
  <dc:creator>Gary M Franklin</dc:creator>
  <cp:lastModifiedBy>Gary M Franklin</cp:lastModifiedBy>
  <cp:revision>9</cp:revision>
  <dcterms:created xsi:type="dcterms:W3CDTF">2025-01-15T19:13:28Z</dcterms:created>
  <dcterms:modified xsi:type="dcterms:W3CDTF">2025-08-28T19:52:16Z</dcterms:modified>
</cp:coreProperties>
</file>