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9" r:id="rId9"/>
    <p:sldId id="261" r:id="rId10"/>
    <p:sldId id="270" r:id="rId11"/>
    <p:sldId id="272" r:id="rId12"/>
    <p:sldId id="273" r:id="rId13"/>
    <p:sldId id="271" r:id="rId14"/>
    <p:sldId id="281" r:id="rId15"/>
    <p:sldId id="274" r:id="rId16"/>
    <p:sldId id="275" r:id="rId17"/>
    <p:sldId id="268" r:id="rId18"/>
    <p:sldId id="279" r:id="rId19"/>
    <p:sldId id="278" r:id="rId20"/>
    <p:sldId id="28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86B89-3603-D661-7419-4AD452A16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Legislative Session Updates</a:t>
            </a:r>
            <a:br>
              <a:rPr lang="en-US" sz="5400" dirty="0"/>
            </a:br>
            <a:br>
              <a:rPr lang="en-US" sz="5400" dirty="0"/>
            </a:br>
            <a:r>
              <a:rPr lang="en-US" sz="2800" dirty="0"/>
              <a:t>2025 Governor’s Conference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A9C160-76C8-8F37-69DC-0B66C7C08A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Amanda </a:t>
            </a:r>
            <a:r>
              <a:rPr lang="en-US" sz="2000" dirty="0" err="1"/>
              <a:t>Frickle</a:t>
            </a:r>
            <a:r>
              <a:rPr lang="en-US" sz="2000" dirty="0"/>
              <a:t>, AFL-CIO</a:t>
            </a:r>
          </a:p>
          <a:p>
            <a:r>
              <a:rPr lang="en-US" sz="2000" dirty="0"/>
              <a:t>Nick Mazanec, MSF</a:t>
            </a:r>
          </a:p>
        </p:txBody>
      </p:sp>
    </p:spTree>
    <p:extLst>
      <p:ext uri="{BB962C8B-B14F-4D97-AF65-F5344CB8AC3E}">
        <p14:creationId xmlns:p14="http://schemas.microsoft.com/office/powerpoint/2010/main" val="3720132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8995C-B07C-8BF2-F0A6-4FD30CA17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A46EA-63A9-C4CD-B1FF-2F973E21E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600" b="1" dirty="0"/>
            </a:br>
            <a:r>
              <a:rPr lang="en-US" sz="3600" dirty="0"/>
              <a:t>SB 338: Revise workers' compensation insurance related to who may receive payments</a:t>
            </a:r>
            <a:br>
              <a:rPr lang="en-US" sz="3600" dirty="0"/>
            </a:b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803BF-D631-98C2-AA0F-C8727464A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92608" lvl="1" indent="0">
              <a:buClrTx/>
              <a:buNone/>
            </a:pPr>
            <a:r>
              <a:rPr lang="en-US" sz="2400" dirty="0"/>
              <a:t>Creates role of “benefits administrator” to enable pursuit and receipt of benefits on behalf of a minor or “person adjudged incompetent.”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 Appointed by WCC on petition of claimant, insurer or UEF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Mediation process does not apply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Court may appoint </a:t>
            </a:r>
            <a:r>
              <a:rPr lang="en-US" sz="2400" u="sng" dirty="0"/>
              <a:t>and</a:t>
            </a:r>
            <a:r>
              <a:rPr lang="en-US" sz="2400" dirty="0"/>
              <a:t> terminate appointment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Response to Court’s invitation to legislature in </a:t>
            </a:r>
            <a:r>
              <a:rPr lang="en-US" sz="2400" i="1" dirty="0"/>
              <a:t>In re T.G.</a:t>
            </a:r>
            <a:r>
              <a:rPr lang="en-US" sz="2400" dirty="0"/>
              <a:t>, 2024 MTWCC 1 </a:t>
            </a:r>
          </a:p>
          <a:p>
            <a:endParaRPr lang="en-US" sz="2400" dirty="0"/>
          </a:p>
          <a:p>
            <a:pPr marL="292608" lvl="1" indent="0">
              <a:buClrTx/>
              <a:buNone/>
            </a:pPr>
            <a:r>
              <a:rPr lang="en-US" sz="2400" dirty="0"/>
              <a:t>Signed into Law: 4/16/2025</a:t>
            </a:r>
          </a:p>
          <a:p>
            <a:pPr marL="292608" lvl="1" indent="0">
              <a:buClrTx/>
              <a:buNone/>
            </a:pPr>
            <a:r>
              <a:rPr lang="en-US" sz="2400" dirty="0"/>
              <a:t>Effective Date: passage and approval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780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3EE16-CD9D-FF7C-9FB9-108EAF6BA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5C127-9E06-BDEA-8BD3-46E8F0A10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600" b="1" dirty="0"/>
            </a:br>
            <a:r>
              <a:rPr lang="en-US" sz="3600" b="1" dirty="0"/>
              <a:t>HB 740: Revise laws relating to pharmacies, pharmacy benefit managers, and other agencies</a:t>
            </a:r>
            <a:br>
              <a:rPr lang="en-US" sz="3600" dirty="0"/>
            </a:b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69566-0EA3-F360-F6A5-A1FA14589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/>
              <a:t>Enhances regulatory framework applicable to pharmacy benefit managers (PBMs), including pricing/pharmacy reimbursement factors</a:t>
            </a:r>
          </a:p>
          <a:p>
            <a:pPr marL="292608" lvl="1" indent="0">
              <a:buClrTx/>
              <a:buNone/>
            </a:pPr>
            <a:endParaRPr lang="en-US" sz="2400" dirty="0"/>
          </a:p>
          <a:p>
            <a:pPr marL="292608" lvl="1" indent="0">
              <a:buClrTx/>
              <a:buNone/>
            </a:pPr>
            <a:r>
              <a:rPr lang="en-US" sz="2400" dirty="0"/>
              <a:t>As drafted, would have applied to workers’ compensation. Would have: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Eliminated use of PBMs/beneficial pricing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Created potential statutory conflict between DOLI fee schedule and PBM pricing provisions</a:t>
            </a:r>
          </a:p>
          <a:p>
            <a:endParaRPr lang="en-US" sz="2400" dirty="0"/>
          </a:p>
          <a:p>
            <a:r>
              <a:rPr lang="en-US" sz="2400" dirty="0"/>
              <a:t>Bill sponsor agreed to amend WC out of HB 740; law remains unchanged</a:t>
            </a:r>
          </a:p>
          <a:p>
            <a:endParaRPr lang="en-US" sz="2400" dirty="0"/>
          </a:p>
          <a:p>
            <a:pPr marL="292608" lvl="1" indent="0">
              <a:buClrTx/>
              <a:buNone/>
            </a:pPr>
            <a:r>
              <a:rPr lang="en-US" sz="2400" dirty="0"/>
              <a:t>Signed into Law: 5/5/2025</a:t>
            </a:r>
          </a:p>
          <a:p>
            <a:pPr marL="292608" lvl="1" indent="0">
              <a:buClrTx/>
              <a:buNone/>
            </a:pPr>
            <a:r>
              <a:rPr lang="en-US" sz="2400" dirty="0"/>
              <a:t>Effective Date: 10/1/2025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3092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C3A75-3401-C40D-A807-A88409005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EB24-A4B5-7D4F-B589-B8859EDB4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600" b="1" dirty="0"/>
            </a:br>
            <a:r>
              <a:rPr lang="en-US" sz="3600" b="1" dirty="0"/>
              <a:t>HB 239: Revise laws related to construction contractors</a:t>
            </a:r>
            <a:br>
              <a:rPr lang="en-US" sz="3600" dirty="0"/>
            </a:b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748AF-2140-87AB-D8AB-3B9F497F9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Establishes licensing requirement for construction contractors.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Licensing overseen by DOLI</a:t>
            </a:r>
          </a:p>
          <a:p>
            <a:pPr marL="292608" lvl="1" indent="0">
              <a:buClrTx/>
              <a:buNone/>
            </a:pPr>
            <a:endParaRPr lang="en-US" sz="2400" dirty="0"/>
          </a:p>
          <a:p>
            <a:pPr marL="292608" lvl="1" indent="0">
              <a:buClrTx/>
              <a:buNone/>
            </a:pPr>
            <a:r>
              <a:rPr lang="en-US" sz="2400" dirty="0"/>
              <a:t>Specifies unprofessional conduct to include: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Failure to comply with Workers’ Compensation Act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Certain independent contractor-related practices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pPr marL="292608" lvl="1" indent="0">
              <a:buClrTx/>
              <a:buNone/>
            </a:pPr>
            <a:r>
              <a:rPr lang="en-US" sz="2400" dirty="0"/>
              <a:t>Signed into Law: 5/12/2025</a:t>
            </a:r>
          </a:p>
          <a:p>
            <a:pPr marL="292608" lvl="1" indent="0">
              <a:buClrTx/>
              <a:buNone/>
            </a:pPr>
            <a:r>
              <a:rPr lang="en-US" sz="2400" dirty="0"/>
              <a:t>Effective Date: 1/1/2026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0756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1E63D0-8DDB-E5CE-81C6-503BCD2C7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681886-7F8E-C035-F5C0-9E62371BC66E}"/>
              </a:ext>
            </a:extLst>
          </p:cNvPr>
          <p:cNvSpPr txBox="1"/>
          <p:nvPr/>
        </p:nvSpPr>
        <p:spPr>
          <a:xfrm>
            <a:off x="2237876" y="2350169"/>
            <a:ext cx="7042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Failed Legislation</a:t>
            </a:r>
          </a:p>
        </p:txBody>
      </p:sp>
    </p:spTree>
    <p:extLst>
      <p:ext uri="{BB962C8B-B14F-4D97-AF65-F5344CB8AC3E}">
        <p14:creationId xmlns:p14="http://schemas.microsoft.com/office/powerpoint/2010/main" val="2181048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557C6-A2A9-9E7A-5B84-23CFCC6E7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56BD2-01E1-8512-91A7-42631A8CA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/>
            </a:br>
            <a:r>
              <a:rPr lang="en-US" sz="4000" b="1" dirty="0"/>
              <a:t>SB 394: Provide for workers' compensation coverage of PTSD for first responders</a:t>
            </a:r>
            <a:br>
              <a:rPr lang="en-US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2DFE7-382B-8A8E-32B0-0361BD360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Legislation proposing coverage for posttraumatic stress disorder for first responders regardless of physical component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“mental-mental” claims</a:t>
            </a:r>
          </a:p>
          <a:p>
            <a:pPr marL="292608" lvl="1" indent="0">
              <a:buClrTx/>
              <a:buNone/>
            </a:pPr>
            <a:endParaRPr lang="en-US" sz="2400" dirty="0"/>
          </a:p>
          <a:p>
            <a:r>
              <a:rPr lang="en-US" sz="2400" dirty="0"/>
              <a:t>SB 394 defines “first responder” to include firefighters, law enforcement officers and emergency care providers</a:t>
            </a:r>
          </a:p>
          <a:p>
            <a:endParaRPr lang="en-US" sz="2400" dirty="0"/>
          </a:p>
          <a:p>
            <a:r>
              <a:rPr lang="en-US" sz="2400" dirty="0"/>
              <a:t>Passed both chambers and vetoed by Governor</a:t>
            </a:r>
          </a:p>
        </p:txBody>
      </p:sp>
    </p:spTree>
    <p:extLst>
      <p:ext uri="{BB962C8B-B14F-4D97-AF65-F5344CB8AC3E}">
        <p14:creationId xmlns:p14="http://schemas.microsoft.com/office/powerpoint/2010/main" val="1225441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93C18-8A3F-2992-DE18-052F10664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EF764-B7D5-9136-A610-844639404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/>
            </a:br>
            <a:r>
              <a:rPr lang="en-US" sz="4000" b="1" dirty="0"/>
              <a:t>SB 345: Revise workers’ compensation laws relating to evidentiary standards</a:t>
            </a:r>
            <a:br>
              <a:rPr lang="en-US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E3AF5-AC34-4ECF-152B-13D49BEDB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Proposals regarding role of physicians and access to IMEs including: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eliminating treating physician deference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setting forth factors for assessing weight of provider opinions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eliminating “as close as practical” IME requirement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establishing benefits for injured employees traveling for IMEs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3689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506A2-EE4D-2F42-DDF8-62BD3F931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05FB7-D3F8-0894-28B0-5C64C678E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/>
            </a:br>
            <a:r>
              <a:rPr lang="en-US" sz="4000" b="1" dirty="0"/>
              <a:t>HB 805: Generally revise workers’ compensation laws</a:t>
            </a:r>
            <a:br>
              <a:rPr lang="en-US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F49C5-22E2-EBA2-375A-3C039F482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92608" lvl="1" indent="0">
              <a:buClrTx/>
              <a:buNone/>
            </a:pPr>
            <a:endParaRPr lang="en-US" sz="2400" dirty="0"/>
          </a:p>
          <a:p>
            <a:pPr marL="292608" lvl="1" indent="0">
              <a:buClrTx/>
              <a:buNone/>
            </a:pPr>
            <a:r>
              <a:rPr lang="en-US" sz="2400" dirty="0"/>
              <a:t>Proposed certain coverage exclusions pertaining to worker legal status and geographical location</a:t>
            </a:r>
          </a:p>
          <a:p>
            <a:pPr marL="292608" lvl="1" indent="0">
              <a:buClrTx/>
              <a:buNone/>
            </a:pPr>
            <a:endParaRPr lang="en-US" sz="2400" dirty="0"/>
          </a:p>
          <a:p>
            <a:pPr marL="635508" lvl="1" indent="-3429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Excludes unlawfully employed aliens from WC coverage</a:t>
            </a:r>
          </a:p>
          <a:p>
            <a:pPr marL="635508" lvl="1" indent="-3429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Denying claims not yet accepted, or closing accepted claims, of injured workers who travel outside the United States</a:t>
            </a:r>
          </a:p>
          <a:p>
            <a:pPr marL="932688" lvl="2" indent="-457200">
              <a:buClrTx/>
              <a:buFont typeface="Courier New" panose="02070309020205020404" pitchFamily="49" charset="0"/>
              <a:buChar char="o"/>
            </a:pPr>
            <a:r>
              <a:rPr lang="en-US" sz="2000" dirty="0"/>
              <a:t>Includes American citizens who travel outside the United States</a:t>
            </a:r>
          </a:p>
          <a:p>
            <a:endParaRPr lang="en-US" sz="2400" dirty="0"/>
          </a:p>
          <a:p>
            <a:pPr marL="292608" lvl="1" indent="0">
              <a:buClrTx/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9881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3813A-A78A-949C-7C97-2CA83C743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411A5-9D91-0955-805F-993848ED5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/>
            </a:br>
            <a:r>
              <a:rPr lang="en-US" sz="4000" b="1" dirty="0"/>
              <a:t>SB 308: Revising laws to remove the limitation on benefits to the state's weekly average wage</a:t>
            </a:r>
            <a:br>
              <a:rPr lang="en-US" b="1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803A6-73B8-373D-3931-27C7FB7B2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Legislation proposed to remove the limitation on compensation benefits, currently capped by statute at Montana’s average weekly wage</a:t>
            </a:r>
          </a:p>
          <a:p>
            <a:pPr marL="0" indent="0">
              <a:buNone/>
            </a:pPr>
            <a:endParaRPr lang="en-US" sz="2400" dirty="0"/>
          </a:p>
          <a:p>
            <a:pPr marL="635508" lvl="1" indent="-3429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Sponsor amended SB 308 to raise cap to $2,885 per week (approx. $150,000).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228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5CDEE-909C-9ED1-C991-B62E901D2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FDD23-2DBF-EB95-7BFD-B51320C18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/>
            </a:br>
            <a:r>
              <a:rPr lang="en-US" sz="4000" b="1" dirty="0"/>
              <a:t>SB 295: Restoring the right for injured worker to choose their own doctor</a:t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46F6A-ED96-3A17-85DA-331B47139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Proposal to eliminate ability of insurer to designate treating physician</a:t>
            </a:r>
          </a:p>
          <a:p>
            <a:pPr marL="635508" lvl="1" indent="-3429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Insurer designation authority created as component of 2011 legislative reforms</a:t>
            </a:r>
          </a:p>
          <a:p>
            <a:pPr marL="635508" lvl="1" indent="-3429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Perennial bill previously brought in 2023 legislative session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9025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A4544-FC83-BA5A-AF08-58A6650BE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075AB-CBCA-BE50-8C98-F87B57D74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/>
            </a:br>
            <a:r>
              <a:rPr lang="en-US" sz="4000" b="1" dirty="0"/>
              <a:t>SB 291: Revising laws related to workers' compensation definition of wages</a:t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FA4C9-46D8-2068-13E6-50F5884D4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Proposal to require the Department of Labor and Industry to update housing valuation annually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Admin. R. Mont. 24.29.721 – Value of Employer-Provided Housing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Most recently updated by DOLI on 7/1/2025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8090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8D1F0-BEA9-8986-3A02-A32075B94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Legislative session: by the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B3A9A-50DA-C6BA-B4D4-B92DDD41A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Session started on January 6, adjourned April 30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Bill Draft Requests: </a:t>
            </a:r>
            <a:r>
              <a:rPr lang="en-US" sz="2400" u="sng" dirty="0"/>
              <a:t>4,495</a:t>
            </a:r>
          </a:p>
          <a:p>
            <a:pPr marL="0" indent="0">
              <a:buNone/>
            </a:pPr>
            <a:r>
              <a:rPr lang="en-US" sz="2400" dirty="0"/>
              <a:t>Bills Introduced: </a:t>
            </a:r>
            <a:r>
              <a:rPr lang="en-US" sz="2400" u="sng" dirty="0"/>
              <a:t>1,759</a:t>
            </a:r>
          </a:p>
          <a:p>
            <a:pPr marL="0" indent="0">
              <a:buNone/>
            </a:pPr>
            <a:r>
              <a:rPr lang="en-US" sz="2400" dirty="0"/>
              <a:t>Bills Passed: </a:t>
            </a:r>
            <a:r>
              <a:rPr lang="en-US" sz="2400" u="sng" dirty="0"/>
              <a:t>950</a:t>
            </a:r>
          </a:p>
          <a:p>
            <a:endParaRPr lang="en-US" sz="2400" dirty="0"/>
          </a:p>
          <a:p>
            <a:r>
              <a:rPr lang="en-US" sz="2400" dirty="0"/>
              <a:t>WC specific: 37 requested, 18 introduced, 8 passed into law, 1 vetoed</a:t>
            </a:r>
          </a:p>
        </p:txBody>
      </p:sp>
    </p:spTree>
    <p:extLst>
      <p:ext uri="{BB962C8B-B14F-4D97-AF65-F5344CB8AC3E}">
        <p14:creationId xmlns:p14="http://schemas.microsoft.com/office/powerpoint/2010/main" val="36788544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A818C9-F241-03BC-A814-051E5A630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F844105-B8DD-18E5-2524-EB07933ED9E2}"/>
              </a:ext>
            </a:extLst>
          </p:cNvPr>
          <p:cNvSpPr txBox="1"/>
          <p:nvPr/>
        </p:nvSpPr>
        <p:spPr>
          <a:xfrm>
            <a:off x="2237876" y="2350169"/>
            <a:ext cx="7042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152421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594FA9-926D-CDA5-4F94-E04E498CAB1B}"/>
              </a:ext>
            </a:extLst>
          </p:cNvPr>
          <p:cNvSpPr txBox="1"/>
          <p:nvPr/>
        </p:nvSpPr>
        <p:spPr>
          <a:xfrm>
            <a:off x="2237876" y="2350169"/>
            <a:ext cx="7042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Passed Legislation</a:t>
            </a:r>
          </a:p>
        </p:txBody>
      </p:sp>
    </p:spTree>
    <p:extLst>
      <p:ext uri="{BB962C8B-B14F-4D97-AF65-F5344CB8AC3E}">
        <p14:creationId xmlns:p14="http://schemas.microsoft.com/office/powerpoint/2010/main" val="2041558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81543-C3F3-9BE4-1D6C-1B11F4D80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HB197: Revising workers’ compensation laws relating to when the employee is released to return to work</a:t>
            </a:r>
            <a:br>
              <a:rPr lang="en-US" sz="2500" dirty="0"/>
            </a:br>
            <a:endParaRPr lang="en-US" sz="25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009A8-B75D-A876-CBE2-BE94D16EA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Provides that when an injured worker is released to full duty prior to or upon achieving MMI: 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TTD benefits are terminated upon the earlier of actual return to work or 14 days’ notice</a:t>
            </a:r>
            <a:r>
              <a:rPr lang="en-US" sz="2200" dirty="0"/>
              <a:t>.</a:t>
            </a:r>
            <a:endParaRPr lang="en-US" sz="2400" dirty="0"/>
          </a:p>
          <a:p>
            <a:pPr marL="292608" lvl="1" indent="0">
              <a:buClrTx/>
              <a:buNone/>
            </a:pPr>
            <a:endParaRPr lang="en-US" sz="2400" dirty="0"/>
          </a:p>
          <a:p>
            <a:pPr marL="292608" lvl="1" indent="0">
              <a:buClrTx/>
              <a:buNone/>
            </a:pPr>
            <a:r>
              <a:rPr lang="en-US" sz="2400" dirty="0"/>
              <a:t>Abrogates WCC decision in </a:t>
            </a:r>
            <a:r>
              <a:rPr lang="en-US" sz="2400" i="1" dirty="0"/>
              <a:t>Rainey v. </a:t>
            </a:r>
            <a:r>
              <a:rPr lang="en-US" sz="2400" i="1" dirty="0" err="1"/>
              <a:t>Nat’l</a:t>
            </a:r>
            <a:r>
              <a:rPr lang="en-US" sz="2400" i="1" dirty="0"/>
              <a:t> Union Fire Ins. Of Pittsburgh</a:t>
            </a:r>
            <a:r>
              <a:rPr lang="en-US" sz="2400" dirty="0"/>
              <a:t> applying </a:t>
            </a:r>
            <a:r>
              <a:rPr lang="en-US" sz="2400" i="1" dirty="0"/>
              <a:t>Coles</a:t>
            </a:r>
            <a:r>
              <a:rPr lang="en-US" sz="2400" dirty="0"/>
              <a:t> criteria to some full duty release situations.	</a:t>
            </a:r>
          </a:p>
          <a:p>
            <a:pPr marL="292608" lvl="1" indent="0">
              <a:buClrTx/>
              <a:buNone/>
            </a:pPr>
            <a:endParaRPr lang="en-US" sz="2400" dirty="0"/>
          </a:p>
          <a:p>
            <a:pPr marL="292608" lvl="1" indent="0">
              <a:buClrTx/>
              <a:buNone/>
            </a:pPr>
            <a:r>
              <a:rPr lang="en-US" sz="2400" dirty="0"/>
              <a:t>Signed into Law: 4/7/2025</a:t>
            </a:r>
          </a:p>
          <a:p>
            <a:pPr marL="292608" lvl="1" indent="0">
              <a:buClrTx/>
              <a:buNone/>
            </a:pPr>
            <a:r>
              <a:rPr lang="en-US" sz="2400" dirty="0"/>
              <a:t>Effective Date: 7/1/2025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62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D1F08-12C7-6005-6DB5-FA76A0C28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4000" b="1" dirty="0"/>
              <a:t>HB 143: Revise definition of treating physician to include physician assistants without regard to proximity of other providers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3C4E4-2243-ADC0-4EEA-222238EDE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/>
              <a:t>Revises definition of “treating physician” in 39-71-116 and -711 to include PAs on par with other classes of providers.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Formerly, PAs could serve as treating physician if there was no one else “in the area.”</a:t>
            </a:r>
          </a:p>
          <a:p>
            <a:endParaRPr lang="en-US" sz="2400" dirty="0"/>
          </a:p>
          <a:p>
            <a:r>
              <a:rPr lang="en-US" sz="2400" dirty="0"/>
              <a:t>Does NOT change underlying licensure/scope of practice applicable to PAs.</a:t>
            </a:r>
          </a:p>
          <a:p>
            <a:endParaRPr lang="en-US" sz="2400" dirty="0"/>
          </a:p>
          <a:p>
            <a:pPr marL="292608" lvl="1" indent="0">
              <a:buClrTx/>
              <a:buNone/>
            </a:pPr>
            <a:r>
              <a:rPr lang="en-US" sz="2400" dirty="0"/>
              <a:t>Signed into Law: 4/16/2025</a:t>
            </a:r>
          </a:p>
          <a:p>
            <a:pPr marL="292608" lvl="1" indent="0">
              <a:buClrTx/>
              <a:buNone/>
            </a:pPr>
            <a:r>
              <a:rPr lang="en-US" sz="2400" dirty="0"/>
              <a:t>Effective Date: passage and approval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7312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358CB-7F2F-F64F-6CAC-ADC143ED7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75410-06AB-826D-7CFE-95DAA4A75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/>
            </a:br>
            <a:r>
              <a:rPr lang="en-US" sz="4000" b="1" dirty="0"/>
              <a:t>HB 367: Revise workers' compensation laws relating to travel and reimbursement</a:t>
            </a:r>
            <a:br>
              <a:rPr lang="en-US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2F7DA-C6BC-CFEC-2F7F-4E80330FF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Amends “employee travel” provisions of 39-71-407(4), MCA, to clarify that: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employer provision of vehicle or reimbursement is not conclusive as to coverage.</a:t>
            </a:r>
          </a:p>
          <a:p>
            <a:endParaRPr lang="en-US" sz="2400" dirty="0"/>
          </a:p>
          <a:p>
            <a:r>
              <a:rPr lang="en-US" sz="2400" dirty="0"/>
              <a:t>Employee must still establish the travel was: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“necessitated by and on behalf of” employer OR . . . 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Required by employer as part of job duties.</a:t>
            </a:r>
          </a:p>
          <a:p>
            <a:endParaRPr lang="en-US" sz="2400" dirty="0"/>
          </a:p>
          <a:p>
            <a:r>
              <a:rPr lang="en-US" sz="2400" dirty="0"/>
              <a:t>Question: </a:t>
            </a:r>
            <a:r>
              <a:rPr lang="en-US" sz="2400" u="sng" dirty="0"/>
              <a:t>Is this a substantive change to existing law</a:t>
            </a:r>
            <a:r>
              <a:rPr lang="en-US" sz="2400" dirty="0"/>
              <a:t>?</a:t>
            </a:r>
          </a:p>
          <a:p>
            <a:endParaRPr lang="en-US" sz="2400" dirty="0"/>
          </a:p>
          <a:p>
            <a:pPr marL="292608" lvl="1" indent="0">
              <a:buClrTx/>
              <a:buNone/>
            </a:pPr>
            <a:r>
              <a:rPr lang="en-US" sz="2400" dirty="0"/>
              <a:t>Signed into Law: 5/1/2025</a:t>
            </a:r>
          </a:p>
          <a:p>
            <a:pPr marL="292608" lvl="1" indent="0">
              <a:buClrTx/>
              <a:buNone/>
            </a:pPr>
            <a:r>
              <a:rPr lang="en-US" sz="2400" dirty="0"/>
              <a:t>Effective Date: 10/1/2025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525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45429-2FDB-EBF3-3A7F-3E238DBEF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2C776-D30F-B682-E8DD-7BAAD053B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/>
            </a:br>
            <a:r>
              <a:rPr lang="en-US" sz="4000" b="1" dirty="0"/>
              <a:t>HB 428: Revising provisions relating to workers compensation</a:t>
            </a:r>
            <a:br>
              <a:rPr lang="en-US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D5765-1640-6C4D-B345-6351A3A06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dirty="0"/>
              <a:t>Department of Labor and Industry bill addressing several topics:</a:t>
            </a:r>
          </a:p>
          <a:p>
            <a:endParaRPr lang="en-US" sz="2600" dirty="0"/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600" dirty="0"/>
              <a:t>Clarifies employment relationship in a “borrowed servant” context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600" dirty="0"/>
              <a:t>Revising insurer data reporting requirements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600" dirty="0"/>
              <a:t>Revising medical status form to remove information re: diagnosis, treatment plan, medications, anticipated MMI date</a:t>
            </a:r>
          </a:p>
          <a:p>
            <a:pPr marL="932688" lvl="2" indent="-457200">
              <a:buClrTx/>
              <a:buFont typeface="Courier New" panose="02070309020205020404" pitchFamily="49" charset="0"/>
              <a:buChar char="o"/>
            </a:pPr>
            <a:endParaRPr lang="en-US" sz="2600" dirty="0"/>
          </a:p>
          <a:p>
            <a:r>
              <a:rPr lang="en-US" sz="2600" dirty="0"/>
              <a:t>DOLI in process of rulemaking and form publication</a:t>
            </a:r>
          </a:p>
          <a:p>
            <a:endParaRPr lang="en-US" sz="2600" dirty="0"/>
          </a:p>
          <a:p>
            <a:pPr marL="292608" lvl="1" indent="0">
              <a:buClrTx/>
              <a:buNone/>
            </a:pPr>
            <a:r>
              <a:rPr lang="en-US" sz="2600" dirty="0"/>
              <a:t>Signed into Law: 5/1/2025</a:t>
            </a:r>
          </a:p>
          <a:p>
            <a:pPr marL="292608" lvl="1" indent="0">
              <a:buClrTx/>
              <a:buNone/>
            </a:pPr>
            <a:r>
              <a:rPr lang="en-US" sz="2600" dirty="0"/>
              <a:t>Effective Date: 10/1/2025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1007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0D70A-C336-93A4-14BD-8D90D4AF1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ED779-D628-9397-6FEA-ABB820EE4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/>
            </a:br>
            <a:r>
              <a:rPr lang="en-US" sz="4000" b="1" dirty="0"/>
              <a:t>HB 516: Move workers’ compensation court to judicial branch</a:t>
            </a:r>
            <a:br>
              <a:rPr lang="en-US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7E083-03B4-AB24-BCCE-12605DE7A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Does what it says: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Formerly, WCC was administratively attached to DOLI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HB 516 moves the Court to the judicial branch</a:t>
            </a:r>
          </a:p>
          <a:p>
            <a:r>
              <a:rPr lang="en-US" sz="2400" dirty="0"/>
              <a:t>Why?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Avoid appearance of conflict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Align with standard practice of other MT courts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Electronic filing!!!</a:t>
            </a:r>
          </a:p>
          <a:p>
            <a:pPr marL="749808" lvl="1" indent="-457200">
              <a:buClrTx/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92608" lvl="1" indent="0">
              <a:buClrTx/>
              <a:buNone/>
            </a:pPr>
            <a:r>
              <a:rPr lang="en-US" sz="2400" dirty="0"/>
              <a:t>Signed into Law: 5/13/2025</a:t>
            </a:r>
          </a:p>
          <a:p>
            <a:pPr marL="292608" lvl="1" indent="0">
              <a:buClrTx/>
              <a:buNone/>
            </a:pPr>
            <a:r>
              <a:rPr lang="en-US" sz="2400" dirty="0"/>
              <a:t>Effective Date: 7/1/2025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5228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5F981-7E40-7634-C1BD-A40442DF7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SB 109: Revise workers' compensation definition of treating physician to include physical therapists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56032-12DD-F041-F777-D949962B0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Revises definition of “treating physician” in 39-71-116 to include </a:t>
            </a:r>
            <a:r>
              <a:rPr lang="en-US" sz="2400" dirty="0" err="1"/>
              <a:t>PTs.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Reminder, current definition includes: MD/DO, chiropractor, physician assistant, dentist, APRN.</a:t>
            </a:r>
          </a:p>
          <a:p>
            <a:endParaRPr lang="en-US" sz="2400" dirty="0"/>
          </a:p>
          <a:p>
            <a:endParaRPr lang="en-US" sz="2400" dirty="0"/>
          </a:p>
          <a:p>
            <a:pPr>
              <a:spcBef>
                <a:spcPts val="200"/>
              </a:spcBef>
              <a:spcAft>
                <a:spcPts val="400"/>
              </a:spcAft>
            </a:pPr>
            <a:r>
              <a:rPr lang="en-US" sz="2400" dirty="0"/>
              <a:t>Signed into Law: 4/16/2025</a:t>
            </a:r>
          </a:p>
          <a:p>
            <a:pPr>
              <a:spcBef>
                <a:spcPts val="200"/>
              </a:spcBef>
              <a:spcAft>
                <a:spcPts val="400"/>
              </a:spcAft>
            </a:pPr>
            <a:r>
              <a:rPr lang="en-US" sz="2400" dirty="0"/>
              <a:t>Effective Date: 10/1/2025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249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324</TotalTime>
  <Words>1076</Words>
  <Application>Microsoft Office PowerPoint</Application>
  <PresentationFormat>Widescreen</PresentationFormat>
  <Paragraphs>138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Retrospect</vt:lpstr>
      <vt:lpstr>Legislative Session Updates  2025 Governor’s Conference</vt:lpstr>
      <vt:lpstr>Legislative session: by the numbers</vt:lpstr>
      <vt:lpstr>PowerPoint Presentation</vt:lpstr>
      <vt:lpstr>HB197: Revising workers’ compensation laws relating to when the employee is released to return to work </vt:lpstr>
      <vt:lpstr> HB 143: Revise definition of treating physician to include physician assistants without regard to proximity of other providers</vt:lpstr>
      <vt:lpstr> HB 367: Revise workers' compensation laws relating to travel and reimbursement </vt:lpstr>
      <vt:lpstr> HB 428: Revising provisions relating to workers compensation </vt:lpstr>
      <vt:lpstr> HB 516: Move workers’ compensation court to judicial branch </vt:lpstr>
      <vt:lpstr>SB 109: Revise workers' compensation definition of treating physician to include physical therapists </vt:lpstr>
      <vt:lpstr> SB 338: Revise workers' compensation insurance related to who may receive payments </vt:lpstr>
      <vt:lpstr> HB 740: Revise laws relating to pharmacies, pharmacy benefit managers, and other agencies </vt:lpstr>
      <vt:lpstr> HB 239: Revise laws related to construction contractors </vt:lpstr>
      <vt:lpstr>PowerPoint Presentation</vt:lpstr>
      <vt:lpstr> SB 394: Provide for workers' compensation coverage of PTSD for first responders </vt:lpstr>
      <vt:lpstr> SB 345: Revise workers’ compensation laws relating to evidentiary standards </vt:lpstr>
      <vt:lpstr> HB 805: Generally revise workers’ compensation laws </vt:lpstr>
      <vt:lpstr> SB 308: Revising laws to remove the limitation on benefits to the state's weekly average wage </vt:lpstr>
      <vt:lpstr> SB 295: Restoring the right for injured worker to choose their own doctor </vt:lpstr>
      <vt:lpstr> SB 291: Revising laws related to workers' compensation definition of wages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Mazanec, Nick</dc:creator>
  <cp:lastModifiedBy>Mazanec, Nick</cp:lastModifiedBy>
  <cp:revision>5</cp:revision>
  <dcterms:created xsi:type="dcterms:W3CDTF">2025-08-27T17:32:10Z</dcterms:created>
  <dcterms:modified xsi:type="dcterms:W3CDTF">2025-08-28T15:21:32Z</dcterms:modified>
</cp:coreProperties>
</file>