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13" r:id="rId6"/>
    <p:sldMasterId id="2147483731" r:id="rId7"/>
    <p:sldMasterId id="2147483743" r:id="rId8"/>
  </p:sldMasterIdLst>
  <p:notesMasterIdLst>
    <p:notesMasterId r:id="rId57"/>
  </p:notesMasterIdLst>
  <p:handoutMasterIdLst>
    <p:handoutMasterId r:id="rId58"/>
  </p:handoutMasterIdLst>
  <p:sldIdLst>
    <p:sldId id="256" r:id="rId9"/>
    <p:sldId id="420" r:id="rId10"/>
    <p:sldId id="387" r:id="rId11"/>
    <p:sldId id="386" r:id="rId12"/>
    <p:sldId id="401" r:id="rId13"/>
    <p:sldId id="402" r:id="rId14"/>
    <p:sldId id="403" r:id="rId15"/>
    <p:sldId id="400" r:id="rId16"/>
    <p:sldId id="411" r:id="rId17"/>
    <p:sldId id="408" r:id="rId18"/>
    <p:sldId id="321" r:id="rId19"/>
    <p:sldId id="291" r:id="rId20"/>
    <p:sldId id="406" r:id="rId21"/>
    <p:sldId id="292" r:id="rId22"/>
    <p:sldId id="432" r:id="rId23"/>
    <p:sldId id="344" r:id="rId24"/>
    <p:sldId id="415" r:id="rId25"/>
    <p:sldId id="416" r:id="rId26"/>
    <p:sldId id="346" r:id="rId27"/>
    <p:sldId id="430" r:id="rId28"/>
    <p:sldId id="418" r:id="rId29"/>
    <p:sldId id="421" r:id="rId30"/>
    <p:sldId id="422" r:id="rId31"/>
    <p:sldId id="423" r:id="rId32"/>
    <p:sldId id="424" r:id="rId33"/>
    <p:sldId id="360" r:id="rId34"/>
    <p:sldId id="362" r:id="rId35"/>
    <p:sldId id="425" r:id="rId36"/>
    <p:sldId id="426" r:id="rId37"/>
    <p:sldId id="427" r:id="rId38"/>
    <p:sldId id="433" r:id="rId39"/>
    <p:sldId id="310" r:id="rId40"/>
    <p:sldId id="407" r:id="rId41"/>
    <p:sldId id="335" r:id="rId42"/>
    <p:sldId id="312" r:id="rId43"/>
    <p:sldId id="412" r:id="rId44"/>
    <p:sldId id="413" r:id="rId45"/>
    <p:sldId id="414" r:id="rId46"/>
    <p:sldId id="300" r:id="rId47"/>
    <p:sldId id="399" r:id="rId48"/>
    <p:sldId id="404" r:id="rId49"/>
    <p:sldId id="372" r:id="rId50"/>
    <p:sldId id="429" r:id="rId51"/>
    <p:sldId id="431" r:id="rId52"/>
    <p:sldId id="326" r:id="rId53"/>
    <p:sldId id="317" r:id="rId54"/>
    <p:sldId id="319" r:id="rId55"/>
    <p:sldId id="419" r:id="rId5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96C6"/>
    <a:srgbClr val="753F00"/>
    <a:srgbClr val="FFFCB7"/>
    <a:srgbClr val="676200"/>
    <a:srgbClr val="D4D2B4"/>
    <a:srgbClr val="E2C4A6"/>
    <a:srgbClr val="E8D1BA"/>
    <a:srgbClr val="FFFCB9"/>
    <a:srgbClr val="F6F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74128" autoAdjust="0"/>
  </p:normalViewPr>
  <p:slideViewPr>
    <p:cSldViewPr>
      <p:cViewPr varScale="1">
        <p:scale>
          <a:sx n="113" d="100"/>
          <a:sy n="113" d="100"/>
        </p:scale>
        <p:origin x="1428" y="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State Funded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Firefighters</c:v>
                </c:pt>
                <c:pt idx="1">
                  <c:v>Law Enforcement</c:v>
                </c:pt>
                <c:pt idx="2">
                  <c:v>Non-Presumptive</c:v>
                </c:pt>
                <c:pt idx="3">
                  <c:v>EMTs</c:v>
                </c:pt>
                <c:pt idx="4">
                  <c:v>Public Safety Officers</c:v>
                </c:pt>
                <c:pt idx="5">
                  <c:v>RNs</c:v>
                </c:pt>
              </c:strCache>
            </c:strRef>
          </c:cat>
          <c:val>
            <c:numRef>
              <c:f>Sheet1!$B$2:$B$7</c:f>
              <c:numCache>
                <c:formatCode>General</c:formatCode>
                <c:ptCount val="6"/>
                <c:pt idx="0">
                  <c:v>258</c:v>
                </c:pt>
                <c:pt idx="1">
                  <c:v>182</c:v>
                </c:pt>
                <c:pt idx="2">
                  <c:v>29</c:v>
                </c:pt>
                <c:pt idx="3">
                  <c:v>27</c:v>
                </c:pt>
                <c:pt idx="4">
                  <c:v>5</c:v>
                </c:pt>
                <c:pt idx="5">
                  <c:v>4</c:v>
                </c:pt>
              </c:numCache>
            </c:numRef>
          </c:val>
          <c:extLst>
            <c:ext xmlns:c16="http://schemas.microsoft.com/office/drawing/2014/chart" uri="{C3380CC4-5D6E-409C-BE32-E72D297353CC}">
              <c16:uniqueId val="{00000000-0C9F-42E9-9655-BDE44A809B9F}"/>
            </c:ext>
          </c:extLst>
        </c:ser>
        <c:ser>
          <c:idx val="1"/>
          <c:order val="1"/>
          <c:tx>
            <c:strRef>
              <c:f>Sheet1!$C$1</c:f>
              <c:strCache>
                <c:ptCount val="1"/>
                <c:pt idx="0">
                  <c:v>Self Insurance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Firefighters</c:v>
                </c:pt>
                <c:pt idx="1">
                  <c:v>Law Enforcement</c:v>
                </c:pt>
                <c:pt idx="2">
                  <c:v>Non-Presumptive</c:v>
                </c:pt>
                <c:pt idx="3">
                  <c:v>EMTs</c:v>
                </c:pt>
                <c:pt idx="4">
                  <c:v>Public Safety Officers</c:v>
                </c:pt>
                <c:pt idx="5">
                  <c:v>RNs</c:v>
                </c:pt>
              </c:strCache>
            </c:strRef>
          </c:cat>
          <c:val>
            <c:numRef>
              <c:f>Sheet1!$C$2:$C$7</c:f>
              <c:numCache>
                <c:formatCode>General</c:formatCode>
                <c:ptCount val="6"/>
                <c:pt idx="0">
                  <c:v>106</c:v>
                </c:pt>
                <c:pt idx="1">
                  <c:v>146</c:v>
                </c:pt>
                <c:pt idx="2">
                  <c:v>52</c:v>
                </c:pt>
                <c:pt idx="3">
                  <c:v>4</c:v>
                </c:pt>
                <c:pt idx="4">
                  <c:v>1</c:v>
                </c:pt>
                <c:pt idx="5">
                  <c:v>5</c:v>
                </c:pt>
              </c:numCache>
            </c:numRef>
          </c:val>
          <c:extLst>
            <c:ext xmlns:c16="http://schemas.microsoft.com/office/drawing/2014/chart" uri="{C3380CC4-5D6E-409C-BE32-E72D297353CC}">
              <c16:uniqueId val="{00000001-0C9F-42E9-9655-BDE44A809B9F}"/>
            </c:ext>
          </c:extLst>
        </c:ser>
        <c:dLbls>
          <c:showLegendKey val="0"/>
          <c:showVal val="0"/>
          <c:showCatName val="0"/>
          <c:showSerName val="0"/>
          <c:showPercent val="0"/>
          <c:showBubbleSize val="0"/>
        </c:dLbls>
        <c:gapWidth val="219"/>
        <c:overlap val="-27"/>
        <c:axId val="1446277983"/>
        <c:axId val="1446279647"/>
      </c:barChart>
      <c:catAx>
        <c:axId val="144627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279647"/>
        <c:crosses val="autoZero"/>
        <c:auto val="1"/>
        <c:lblAlgn val="ctr"/>
        <c:lblOffset val="100"/>
        <c:noMultiLvlLbl val="0"/>
      </c:catAx>
      <c:valAx>
        <c:axId val="1446279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2779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68FDF4F-D6AC-4AD4-94A1-6725A9E079A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28AED38-6F32-4EBB-A114-D14EB2D2D655}" type="datetimeFigureOut">
              <a:rPr lang="en-US"/>
              <a:pPr>
                <a:defRPr/>
              </a:pPr>
              <a:t>8/27/2025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02ED5AE-4A5A-4401-972E-A78BB21D0D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1</a:t>
            </a:fld>
            <a:endParaRPr lang="en-US" altLang="en-US" dirty="0"/>
          </a:p>
        </p:txBody>
      </p:sp>
    </p:spTree>
    <p:extLst>
      <p:ext uri="{BB962C8B-B14F-4D97-AF65-F5344CB8AC3E}">
        <p14:creationId xmlns:p14="http://schemas.microsoft.com/office/powerpoint/2010/main" val="2844643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10</a:t>
            </a:fld>
            <a:endParaRPr lang="en-US" altLang="en-US" dirty="0"/>
          </a:p>
        </p:txBody>
      </p:sp>
    </p:spTree>
    <p:extLst>
      <p:ext uri="{BB962C8B-B14F-4D97-AF65-F5344CB8AC3E}">
        <p14:creationId xmlns:p14="http://schemas.microsoft.com/office/powerpoint/2010/main" val="237708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11</a:t>
            </a:fld>
            <a:endParaRPr lang="en-US" altLang="en-US" dirty="0"/>
          </a:p>
        </p:txBody>
      </p:sp>
    </p:spTree>
    <p:extLst>
      <p:ext uri="{BB962C8B-B14F-4D97-AF65-F5344CB8AC3E}">
        <p14:creationId xmlns:p14="http://schemas.microsoft.com/office/powerpoint/2010/main" val="330723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2ED5AE-4A5A-4401-972E-A78BB21D0DC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516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13</a:t>
            </a:fld>
            <a:endParaRPr lang="en-US" altLang="en-US" dirty="0"/>
          </a:p>
        </p:txBody>
      </p:sp>
    </p:spTree>
    <p:extLst>
      <p:ext uri="{BB962C8B-B14F-4D97-AF65-F5344CB8AC3E}">
        <p14:creationId xmlns:p14="http://schemas.microsoft.com/office/powerpoint/2010/main" val="98845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14</a:t>
            </a:fld>
            <a:endParaRPr lang="en-US" altLang="en-US" dirty="0"/>
          </a:p>
        </p:txBody>
      </p:sp>
    </p:spTree>
    <p:extLst>
      <p:ext uri="{BB962C8B-B14F-4D97-AF65-F5344CB8AC3E}">
        <p14:creationId xmlns:p14="http://schemas.microsoft.com/office/powerpoint/2010/main" val="69738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358E83-5660-4F24-8A04-6CF6CC07E6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386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22B34-E7CD-4998-A4C3-F33609B299D4}" type="slidenum">
              <a:rPr lang="en-US" smtClean="0"/>
              <a:t>17</a:t>
            </a:fld>
            <a:endParaRPr lang="en-US" dirty="0"/>
          </a:p>
        </p:txBody>
      </p:sp>
    </p:spTree>
    <p:extLst>
      <p:ext uri="{BB962C8B-B14F-4D97-AF65-F5344CB8AC3E}">
        <p14:creationId xmlns:p14="http://schemas.microsoft.com/office/powerpoint/2010/main" val="201593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A5330-2D34-42EB-9FC3-2EC5608248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82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19</a:t>
            </a:fld>
            <a:endParaRPr lang="en-US" altLang="en-US" dirty="0"/>
          </a:p>
        </p:txBody>
      </p:sp>
    </p:spTree>
    <p:extLst>
      <p:ext uri="{BB962C8B-B14F-4D97-AF65-F5344CB8AC3E}">
        <p14:creationId xmlns:p14="http://schemas.microsoft.com/office/powerpoint/2010/main" val="3372688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7587F-88F5-4BEE-901E-BFFB41BCC5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45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2</a:t>
            </a:fld>
            <a:endParaRPr lang="en-US" altLang="en-US" dirty="0"/>
          </a:p>
        </p:txBody>
      </p:sp>
    </p:spTree>
    <p:extLst>
      <p:ext uri="{BB962C8B-B14F-4D97-AF65-F5344CB8AC3E}">
        <p14:creationId xmlns:p14="http://schemas.microsoft.com/office/powerpoint/2010/main" val="1568776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A5330-2D34-42EB-9FC3-2EC5608248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239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22</a:t>
            </a:fld>
            <a:endParaRPr lang="en-US" altLang="en-US" dirty="0"/>
          </a:p>
        </p:txBody>
      </p:sp>
    </p:spTree>
    <p:extLst>
      <p:ext uri="{BB962C8B-B14F-4D97-AF65-F5344CB8AC3E}">
        <p14:creationId xmlns:p14="http://schemas.microsoft.com/office/powerpoint/2010/main" val="3972580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23</a:t>
            </a:fld>
            <a:endParaRPr lang="en-US" altLang="en-US" dirty="0"/>
          </a:p>
        </p:txBody>
      </p:sp>
    </p:spTree>
    <p:extLst>
      <p:ext uri="{BB962C8B-B14F-4D97-AF65-F5344CB8AC3E}">
        <p14:creationId xmlns:p14="http://schemas.microsoft.com/office/powerpoint/2010/main" val="879050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24</a:t>
            </a:fld>
            <a:endParaRPr lang="en-US" altLang="en-US" dirty="0"/>
          </a:p>
        </p:txBody>
      </p:sp>
    </p:spTree>
    <p:extLst>
      <p:ext uri="{BB962C8B-B14F-4D97-AF65-F5344CB8AC3E}">
        <p14:creationId xmlns:p14="http://schemas.microsoft.com/office/powerpoint/2010/main" val="3535843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i="0" dirty="0" smtClean="0">
              <a:effectLst/>
            </a:endParaRPr>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27</a:t>
            </a:fld>
            <a:endParaRPr lang="en-US" altLang="en-US" dirty="0"/>
          </a:p>
        </p:txBody>
      </p:sp>
    </p:spTree>
    <p:extLst>
      <p:ext uri="{BB962C8B-B14F-4D97-AF65-F5344CB8AC3E}">
        <p14:creationId xmlns:p14="http://schemas.microsoft.com/office/powerpoint/2010/main" val="1819695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28</a:t>
            </a:fld>
            <a:endParaRPr lang="en-US" altLang="en-US" dirty="0"/>
          </a:p>
        </p:txBody>
      </p:sp>
    </p:spTree>
    <p:extLst>
      <p:ext uri="{BB962C8B-B14F-4D97-AF65-F5344CB8AC3E}">
        <p14:creationId xmlns:p14="http://schemas.microsoft.com/office/powerpoint/2010/main" val="2790786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29</a:t>
            </a:fld>
            <a:endParaRPr lang="en-US" altLang="en-US" dirty="0"/>
          </a:p>
        </p:txBody>
      </p:sp>
    </p:spTree>
    <p:extLst>
      <p:ext uri="{BB962C8B-B14F-4D97-AF65-F5344CB8AC3E}">
        <p14:creationId xmlns:p14="http://schemas.microsoft.com/office/powerpoint/2010/main" val="1702208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30</a:t>
            </a:fld>
            <a:endParaRPr lang="en-US" altLang="en-US" dirty="0"/>
          </a:p>
        </p:txBody>
      </p:sp>
    </p:spTree>
    <p:extLst>
      <p:ext uri="{BB962C8B-B14F-4D97-AF65-F5344CB8AC3E}">
        <p14:creationId xmlns:p14="http://schemas.microsoft.com/office/powerpoint/2010/main" val="3890114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31</a:t>
            </a:fld>
            <a:endParaRPr lang="en-US" altLang="en-US" dirty="0"/>
          </a:p>
        </p:txBody>
      </p:sp>
    </p:spTree>
    <p:extLst>
      <p:ext uri="{BB962C8B-B14F-4D97-AF65-F5344CB8AC3E}">
        <p14:creationId xmlns:p14="http://schemas.microsoft.com/office/powerpoint/2010/main" val="4204478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32</a:t>
            </a:fld>
            <a:endParaRPr lang="en-US" altLang="en-US" dirty="0"/>
          </a:p>
        </p:txBody>
      </p:sp>
    </p:spTree>
    <p:extLst>
      <p:ext uri="{BB962C8B-B14F-4D97-AF65-F5344CB8AC3E}">
        <p14:creationId xmlns:p14="http://schemas.microsoft.com/office/powerpoint/2010/main" val="27811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2ED5AE-4A5A-4401-972E-A78BB21D0DC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2330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33</a:t>
            </a:fld>
            <a:endParaRPr lang="en-US" altLang="en-US" dirty="0"/>
          </a:p>
        </p:txBody>
      </p:sp>
    </p:spTree>
    <p:extLst>
      <p:ext uri="{BB962C8B-B14F-4D97-AF65-F5344CB8AC3E}">
        <p14:creationId xmlns:p14="http://schemas.microsoft.com/office/powerpoint/2010/main" val="649383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50"/>
              </a:spcBef>
              <a:spcAft>
                <a:spcPts val="300"/>
              </a:spcAft>
            </a:pPr>
            <a:endParaRPr lang="en-US" dirty="0" smtClean="0">
              <a:cs typeface="Arial"/>
            </a:endParaRPr>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34</a:t>
            </a:fld>
            <a:endParaRPr lang="en-US" altLang="en-US" dirty="0"/>
          </a:p>
        </p:txBody>
      </p:sp>
    </p:spTree>
    <p:extLst>
      <p:ext uri="{BB962C8B-B14F-4D97-AF65-F5344CB8AC3E}">
        <p14:creationId xmlns:p14="http://schemas.microsoft.com/office/powerpoint/2010/main" val="2515273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35</a:t>
            </a:fld>
            <a:endParaRPr lang="en-US" altLang="en-US" dirty="0"/>
          </a:p>
        </p:txBody>
      </p:sp>
    </p:spTree>
    <p:extLst>
      <p:ext uri="{BB962C8B-B14F-4D97-AF65-F5344CB8AC3E}">
        <p14:creationId xmlns:p14="http://schemas.microsoft.com/office/powerpoint/2010/main" val="1464883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44A8F-65FB-4BB1-8EC5-C9D3029CF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535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37</a:t>
            </a:fld>
            <a:endParaRPr lang="en-US" altLang="en-US" dirty="0"/>
          </a:p>
        </p:txBody>
      </p:sp>
    </p:spTree>
    <p:extLst>
      <p:ext uri="{BB962C8B-B14F-4D97-AF65-F5344CB8AC3E}">
        <p14:creationId xmlns:p14="http://schemas.microsoft.com/office/powerpoint/2010/main" val="1981981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44A8F-65FB-4BB1-8EC5-C9D3029CF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27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39</a:t>
            </a:fld>
            <a:endParaRPr lang="en-US" altLang="en-US" dirty="0"/>
          </a:p>
        </p:txBody>
      </p:sp>
    </p:spTree>
    <p:extLst>
      <p:ext uri="{BB962C8B-B14F-4D97-AF65-F5344CB8AC3E}">
        <p14:creationId xmlns:p14="http://schemas.microsoft.com/office/powerpoint/2010/main" val="3451004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i="0" dirty="0" smtClean="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40</a:t>
            </a:fld>
            <a:endParaRPr lang="en-US" altLang="en-US" dirty="0"/>
          </a:p>
        </p:txBody>
      </p:sp>
    </p:spTree>
    <p:extLst>
      <p:ext uri="{BB962C8B-B14F-4D97-AF65-F5344CB8AC3E}">
        <p14:creationId xmlns:p14="http://schemas.microsoft.com/office/powerpoint/2010/main" val="2770913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41</a:t>
            </a:fld>
            <a:endParaRPr lang="en-US" altLang="en-US" dirty="0"/>
          </a:p>
        </p:txBody>
      </p:sp>
    </p:spTree>
    <p:extLst>
      <p:ext uri="{BB962C8B-B14F-4D97-AF65-F5344CB8AC3E}">
        <p14:creationId xmlns:p14="http://schemas.microsoft.com/office/powerpoint/2010/main" val="3921150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2ED5AE-4A5A-4401-972E-A78BB21D0DC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944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1219170">
              <a:defRPr/>
            </a:pPr>
            <a:endParaRPr lang="en-US"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ED5AE-4A5A-4401-972E-A78BB21D0DC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515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43</a:t>
            </a:fld>
            <a:endParaRPr lang="en-US" altLang="en-US" dirty="0"/>
          </a:p>
        </p:txBody>
      </p:sp>
    </p:spTree>
    <p:extLst>
      <p:ext uri="{BB962C8B-B14F-4D97-AF65-F5344CB8AC3E}">
        <p14:creationId xmlns:p14="http://schemas.microsoft.com/office/powerpoint/2010/main" val="3097750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44</a:t>
            </a:fld>
            <a:endParaRPr lang="en-US" altLang="en-US" dirty="0"/>
          </a:p>
        </p:txBody>
      </p:sp>
    </p:spTree>
    <p:extLst>
      <p:ext uri="{BB962C8B-B14F-4D97-AF65-F5344CB8AC3E}">
        <p14:creationId xmlns:p14="http://schemas.microsoft.com/office/powerpoint/2010/main" val="2021807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45</a:t>
            </a:fld>
            <a:endParaRPr lang="en-US" altLang="en-US" dirty="0"/>
          </a:p>
        </p:txBody>
      </p:sp>
    </p:spTree>
    <p:extLst>
      <p:ext uri="{BB962C8B-B14F-4D97-AF65-F5344CB8AC3E}">
        <p14:creationId xmlns:p14="http://schemas.microsoft.com/office/powerpoint/2010/main" val="1368020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2ED5AE-4A5A-4401-972E-A78BB21D0DC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5243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48</a:t>
            </a:fld>
            <a:endParaRPr lang="en-US" altLang="en-US" dirty="0"/>
          </a:p>
        </p:txBody>
      </p:sp>
    </p:spTree>
    <p:extLst>
      <p:ext uri="{BB962C8B-B14F-4D97-AF65-F5344CB8AC3E}">
        <p14:creationId xmlns:p14="http://schemas.microsoft.com/office/powerpoint/2010/main" val="296689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5</a:t>
            </a:fld>
            <a:endParaRPr lang="en-US" altLang="en-US" dirty="0"/>
          </a:p>
        </p:txBody>
      </p:sp>
    </p:spTree>
    <p:extLst>
      <p:ext uri="{BB962C8B-B14F-4D97-AF65-F5344CB8AC3E}">
        <p14:creationId xmlns:p14="http://schemas.microsoft.com/office/powerpoint/2010/main" val="199729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6</a:t>
            </a:fld>
            <a:endParaRPr lang="en-US" altLang="en-US" dirty="0"/>
          </a:p>
        </p:txBody>
      </p:sp>
    </p:spTree>
    <p:extLst>
      <p:ext uri="{BB962C8B-B14F-4D97-AF65-F5344CB8AC3E}">
        <p14:creationId xmlns:p14="http://schemas.microsoft.com/office/powerpoint/2010/main" val="161715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7</a:t>
            </a:fld>
            <a:endParaRPr lang="en-US" altLang="en-US" dirty="0"/>
          </a:p>
        </p:txBody>
      </p:sp>
    </p:spTree>
    <p:extLst>
      <p:ext uri="{BB962C8B-B14F-4D97-AF65-F5344CB8AC3E}">
        <p14:creationId xmlns:p14="http://schemas.microsoft.com/office/powerpoint/2010/main" val="167960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2ED5AE-4A5A-4401-972E-A78BB21D0DC2}" type="slidenum">
              <a:rPr lang="en-US" altLang="en-US" smtClean="0"/>
              <a:pPr>
                <a:defRPr/>
              </a:pPr>
              <a:t>8</a:t>
            </a:fld>
            <a:endParaRPr lang="en-US" altLang="en-US" dirty="0"/>
          </a:p>
        </p:txBody>
      </p:sp>
    </p:spTree>
    <p:extLst>
      <p:ext uri="{BB962C8B-B14F-4D97-AF65-F5344CB8AC3E}">
        <p14:creationId xmlns:p14="http://schemas.microsoft.com/office/powerpoint/2010/main" val="259981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F457D-1AB1-498D-BEF0-2422839469F4}" type="slidenum">
              <a:rPr lang="en-US" smtClean="0"/>
              <a:t>9</a:t>
            </a:fld>
            <a:endParaRPr lang="en-US" dirty="0"/>
          </a:p>
        </p:txBody>
      </p:sp>
    </p:spTree>
    <p:extLst>
      <p:ext uri="{BB962C8B-B14F-4D97-AF65-F5344CB8AC3E}">
        <p14:creationId xmlns:p14="http://schemas.microsoft.com/office/powerpoint/2010/main" val="2713905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5" name="Rectangle 12"/>
          <p:cNvSpPr>
            <a:spLocks noChangeArrowheads="1"/>
          </p:cNvSpPr>
          <p:nvPr userDrawn="1"/>
        </p:nvSpPr>
        <p:spPr bwMode="auto">
          <a:xfrm>
            <a:off x="2806700" y="895350"/>
            <a:ext cx="6337300" cy="208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6" name="Rectangle 13"/>
          <p:cNvSpPr>
            <a:spLocks noChangeArrowheads="1"/>
          </p:cNvSpPr>
          <p:nvPr userDrawn="1"/>
        </p:nvSpPr>
        <p:spPr bwMode="auto">
          <a:xfrm>
            <a:off x="2873375" y="9461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7" name="Rectangle 11"/>
          <p:cNvSpPr>
            <a:spLocks noChangeArrowheads="1"/>
          </p:cNvSpPr>
          <p:nvPr userDrawn="1"/>
        </p:nvSpPr>
        <p:spPr bwMode="auto">
          <a:xfrm>
            <a:off x="0" y="2971800"/>
            <a:ext cx="9144000"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pic>
        <p:nvPicPr>
          <p:cNvPr id="9" name="Picture 19" descr="LnI_Logo_2-colo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27000"/>
            <a:ext cx="2035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TAYH235\AppData\Local\Temp\vmware-tayh235\VMwareDnD\b87fcab1\PhotoBanne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28950"/>
            <a:ext cx="914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200151"/>
            <a:ext cx="5562600" cy="459581"/>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971800" y="1885950"/>
            <a:ext cx="5257800" cy="85725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364631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76200" y="57150"/>
            <a:ext cx="8991600" cy="4686300"/>
          </a:xfrm>
          <a:prstGeom prst="rect">
            <a:avLst/>
          </a:prstGeom>
          <a:solidFill>
            <a:srgbClr val="F6F1CD"/>
          </a:solidFill>
          <a:ln>
            <a:solidFill>
              <a:srgbClr val="005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52400" y="1943100"/>
            <a:ext cx="8839200" cy="97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2171701"/>
            <a:ext cx="8382000" cy="479822"/>
          </a:xfrm>
        </p:spPr>
        <p:txBody>
          <a:bodyPr/>
          <a:lstStyle>
            <a:lvl1pPr algn="ctr">
              <a:defRPr>
                <a:solidFill>
                  <a:srgbClr val="005595"/>
                </a:solidFill>
              </a:defRPr>
            </a:lvl1pPr>
          </a:lstStyle>
          <a:p>
            <a:r>
              <a:rPr lang="en-US"/>
              <a:t>Divider Slide</a:t>
            </a:r>
          </a:p>
        </p:txBody>
      </p:sp>
    </p:spTree>
    <p:extLst>
      <p:ext uri="{BB962C8B-B14F-4D97-AF65-F5344CB8AC3E}">
        <p14:creationId xmlns:p14="http://schemas.microsoft.com/office/powerpoint/2010/main" val="408391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o photo,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50">
                <a:solidFill>
                  <a:srgbClr val="005595"/>
                </a:solidFill>
              </a:defRPr>
            </a:lvl1pPr>
          </a:lstStyle>
          <a:p>
            <a:r>
              <a:rPr lang="en-US"/>
              <a:t>Click to edit Master title style</a:t>
            </a:r>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0792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50">
                <a:solidFill>
                  <a:srgbClr val="005595"/>
                </a:solidFill>
              </a:defRPr>
            </a:lvl1pPr>
          </a:lstStyle>
          <a:p>
            <a:r>
              <a:rPr lang="en-US"/>
              <a:t>Click to edit Master title style</a:t>
            </a:r>
          </a:p>
        </p:txBody>
      </p:sp>
      <p:sp>
        <p:nvSpPr>
          <p:cNvPr id="4" name="Content Placeholder 4"/>
          <p:cNvSpPr>
            <a:spLocks noGrp="1"/>
          </p:cNvSpPr>
          <p:nvPr>
            <p:ph sz="half" idx="1" hasCustomPrompt="1"/>
          </p:nvPr>
        </p:nvSpPr>
        <p:spPr>
          <a:xfrm>
            <a:off x="381000" y="1028700"/>
            <a:ext cx="41910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p:cNvSpPr>
            <a:spLocks noGrp="1"/>
          </p:cNvSpPr>
          <p:nvPr>
            <p:ph sz="half" idx="2" hasCustomPrompt="1"/>
          </p:nvPr>
        </p:nvSpPr>
        <p:spPr>
          <a:xfrm>
            <a:off x="4724400" y="1028700"/>
            <a:ext cx="41910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endParaRPr lang="en-US"/>
          </a:p>
        </p:txBody>
      </p:sp>
    </p:spTree>
    <p:extLst>
      <p:ext uri="{BB962C8B-B14F-4D97-AF65-F5344CB8AC3E}">
        <p14:creationId xmlns:p14="http://schemas.microsoft.com/office/powerpoint/2010/main" val="427444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50">
                <a:solidFill>
                  <a:srgbClr val="005595"/>
                </a:solidFill>
              </a:defRPr>
            </a:lvl1pPr>
          </a:lstStyle>
          <a:p>
            <a:r>
              <a:rPr lang="en-US"/>
              <a:t>Click to edit Master title style</a:t>
            </a:r>
          </a:p>
        </p:txBody>
      </p:sp>
    </p:spTree>
    <p:extLst>
      <p:ext uri="{BB962C8B-B14F-4D97-AF65-F5344CB8AC3E}">
        <p14:creationId xmlns:p14="http://schemas.microsoft.com/office/powerpoint/2010/main" val="4834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andard Slide">
    <p:spTree>
      <p:nvGrpSpPr>
        <p:cNvPr id="1" name=""/>
        <p:cNvGrpSpPr/>
        <p:nvPr/>
      </p:nvGrpSpPr>
      <p:grpSpPr>
        <a:xfrm>
          <a:off x="0" y="0"/>
          <a:ext cx="0" cy="0"/>
          <a:chOff x="0" y="0"/>
          <a:chExt cx="0" cy="0"/>
        </a:xfrm>
      </p:grpSpPr>
      <p:cxnSp>
        <p:nvCxnSpPr>
          <p:cNvPr id="5" name="Straight Connector 6"/>
          <p:cNvCxnSpPr>
            <a:cxnSpLocks noChangeShapeType="1"/>
          </p:cNvCxnSpPr>
          <p:nvPr/>
        </p:nvCxnSpPr>
        <p:spPr bwMode="auto">
          <a:xfrm>
            <a:off x="457200" y="913213"/>
            <a:ext cx="8229600" cy="1190"/>
          </a:xfrm>
          <a:prstGeom prst="line">
            <a:avLst/>
          </a:prstGeom>
          <a:noFill/>
          <a:ln w="25400">
            <a:solidFill>
              <a:schemeClr val="tx2"/>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205978"/>
            <a:ext cx="8229600" cy="708422"/>
          </a:xfrm>
        </p:spPr>
        <p:txBody>
          <a:bodyPr/>
          <a:lstStyle>
            <a:lvl1pPr algn="l">
              <a:defRPr/>
            </a:lvl1pPr>
          </a:lstStyle>
          <a:p>
            <a:r>
              <a:rPr lang="en-US"/>
              <a:t>Click to edit Master title style</a:t>
            </a:r>
          </a:p>
        </p:txBody>
      </p:sp>
      <p:sp>
        <p:nvSpPr>
          <p:cNvPr id="9" name="Content Placeholder 2"/>
          <p:cNvSpPr>
            <a:spLocks noGrp="1"/>
          </p:cNvSpPr>
          <p:nvPr>
            <p:ph idx="1"/>
          </p:nvPr>
        </p:nvSpPr>
        <p:spPr>
          <a:xfrm>
            <a:off x="457200" y="1200154"/>
            <a:ext cx="8229600" cy="3394472"/>
          </a:xfrm>
        </p:spPr>
        <p:txBody>
          <a:bodyPr/>
          <a:lstStyle>
            <a:lvl1pPr marL="121891" indent="-98450">
              <a:lnSpc>
                <a:spcPct val="100000"/>
              </a:lnSpc>
              <a:spcBef>
                <a:spcPts val="254"/>
              </a:spcBef>
              <a:defRPr lang="en-US" sz="591" kern="1200" baseline="0" dirty="0" smtClean="0">
                <a:solidFill>
                  <a:schemeClr val="tx1"/>
                </a:solidFill>
                <a:latin typeface="+mn-lt"/>
                <a:ea typeface="ＭＳ Ｐゴシック" pitchFamily="-65" charset="-128"/>
                <a:cs typeface="Tahoma"/>
              </a:defRPr>
            </a:lvl1pPr>
            <a:lvl2pPr marL="291332" indent="-98450">
              <a:lnSpc>
                <a:spcPct val="100000"/>
              </a:lnSpc>
              <a:spcBef>
                <a:spcPts val="0"/>
              </a:spcBef>
              <a:buSzPct val="85000"/>
              <a:buFont typeface="Courier New" pitchFamily="49" charset="0"/>
              <a:buChar char="o"/>
              <a:defRPr/>
            </a:lvl2pPr>
            <a:lvl3pPr marL="456754" indent="-94432">
              <a:lnSpc>
                <a:spcPct val="100000"/>
              </a:lnSpc>
              <a:spcBef>
                <a:spcPts val="0"/>
              </a:spcBef>
              <a:buFont typeface="Tahoma" pitchFamily="34" charset="0"/>
              <a:buChar char="-"/>
              <a:defRPr/>
            </a:lvl3pPr>
            <a:lvl4pPr marL="626195" indent="-95102">
              <a:buSzPct val="85000"/>
              <a:buFont typeface="Wingdings" pitchFamily="2" charset="2"/>
              <a:buChar char="v"/>
              <a:defRPr/>
            </a:lvl4pPr>
            <a:lvl5pPr marL="794966" indent="-9443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p:cNvSpPr>
            <a:spLocks noGrp="1"/>
          </p:cNvSpPr>
          <p:nvPr>
            <p:ph type="body" sz="quarter" idx="13"/>
          </p:nvPr>
        </p:nvSpPr>
        <p:spPr>
          <a:xfrm>
            <a:off x="454574" y="22242"/>
            <a:ext cx="817853" cy="170175"/>
          </a:xfrm>
        </p:spPr>
        <p:txBody>
          <a:bodyPr wrap="none">
            <a:spAutoFit/>
          </a:bodyPr>
          <a:lstStyle>
            <a:lvl1pPr marL="0" indent="0">
              <a:buNone/>
              <a:defRPr sz="506"/>
            </a:lvl1pPr>
          </a:lstStyle>
          <a:p>
            <a:pPr lvl="0"/>
            <a:r>
              <a:rPr lang="en-US"/>
              <a:t>Edit Master text styles</a:t>
            </a:r>
          </a:p>
        </p:txBody>
      </p:sp>
      <p:sp>
        <p:nvSpPr>
          <p:cNvPr id="6" name="Date Placeholder 3"/>
          <p:cNvSpPr>
            <a:spLocks noGrp="1"/>
          </p:cNvSpPr>
          <p:nvPr>
            <p:ph type="dt" sz="half" idx="14"/>
          </p:nvPr>
        </p:nvSpPr>
        <p:spPr>
          <a:xfrm>
            <a:off x="457200" y="5053690"/>
            <a:ext cx="1143000" cy="77906"/>
          </a:xfrm>
          <a:prstGeom prst="rect">
            <a:avLst/>
          </a:prstGeom>
        </p:spPr>
        <p:txBody>
          <a:bodyPr lIns="91440" tIns="0" bIns="0" anchor="b">
            <a:spAutoFit/>
          </a:bodyPr>
          <a:lstStyle>
            <a:lvl1pPr>
              <a:defRPr sz="506">
                <a:solidFill>
                  <a:srgbClr val="898989"/>
                </a:solidFill>
              </a:defRPr>
            </a:lvl1pPr>
          </a:lstStyle>
          <a:p>
            <a:pPr>
              <a:defRPr/>
            </a:pPr>
            <a:fld id="{3326EA03-92AF-4ECA-8357-593948F05277}" type="datetime1">
              <a:rPr lang="en-US"/>
              <a:pPr>
                <a:defRPr/>
              </a:pPr>
              <a:t>8/27/2025</a:t>
            </a:fld>
            <a:endParaRPr lang="en-US" dirty="0"/>
          </a:p>
        </p:txBody>
      </p:sp>
      <p:sp>
        <p:nvSpPr>
          <p:cNvPr id="7" name="Footer Placeholder 4"/>
          <p:cNvSpPr>
            <a:spLocks noGrp="1"/>
          </p:cNvSpPr>
          <p:nvPr>
            <p:ph type="ftr" sz="quarter" idx="15"/>
          </p:nvPr>
        </p:nvSpPr>
        <p:spPr>
          <a:xfrm>
            <a:off x="3124200" y="5053690"/>
            <a:ext cx="2895600" cy="77906"/>
          </a:xfrm>
          <a:prstGeom prst="rect">
            <a:avLst/>
          </a:prstGeom>
        </p:spPr>
        <p:txBody>
          <a:bodyPr lIns="91440" tIns="0" bIns="0" anchor="b">
            <a:spAutoFit/>
          </a:bodyPr>
          <a:lstStyle>
            <a:lvl1pPr>
              <a:defRPr sz="506">
                <a:solidFill>
                  <a:srgbClr val="898989"/>
                </a:solidFill>
              </a:defRPr>
            </a:lvl1pPr>
          </a:lstStyle>
          <a:p>
            <a:pPr>
              <a:defRPr/>
            </a:pPr>
            <a:r>
              <a:rPr lang="en-US" dirty="0"/>
              <a:t>DRAFT: For Discussion Purposes Only</a:t>
            </a:r>
          </a:p>
        </p:txBody>
      </p:sp>
      <p:sp>
        <p:nvSpPr>
          <p:cNvPr id="8" name="Slide Number Placeholder 5"/>
          <p:cNvSpPr>
            <a:spLocks noGrp="1"/>
          </p:cNvSpPr>
          <p:nvPr>
            <p:ph type="sldNum" sz="quarter" idx="16"/>
          </p:nvPr>
        </p:nvSpPr>
        <p:spPr>
          <a:xfrm>
            <a:off x="8229600" y="5053690"/>
            <a:ext cx="457200" cy="77906"/>
          </a:xfrm>
          <a:prstGeom prst="rect">
            <a:avLst/>
          </a:prstGeom>
        </p:spPr>
        <p:txBody>
          <a:bodyPr lIns="91440" tIns="0" bIns="0" anchor="b">
            <a:spAutoFit/>
          </a:bodyPr>
          <a:lstStyle>
            <a:lvl1pPr>
              <a:defRPr sz="506">
                <a:solidFill>
                  <a:srgbClr val="898989"/>
                </a:solidFill>
              </a:defRPr>
            </a:lvl1pPr>
          </a:lstStyle>
          <a:p>
            <a:pPr>
              <a:defRPr/>
            </a:pPr>
            <a:fld id="{6B213C9E-FB71-4103-AD82-FAEAE5BA6928}" type="slidenum">
              <a:rPr lang="en-US"/>
              <a:pPr>
                <a:defRPr/>
              </a:pPr>
              <a:t>‹#›</a:t>
            </a:fld>
            <a:endParaRPr lang="en-US" dirty="0"/>
          </a:p>
        </p:txBody>
      </p:sp>
    </p:spTree>
    <p:extLst>
      <p:ext uri="{BB962C8B-B14F-4D97-AF65-F5344CB8AC3E}">
        <p14:creationId xmlns:p14="http://schemas.microsoft.com/office/powerpoint/2010/main" val="488146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9502A0BA-F7A5-4734-AC86-B4CCE2183FAE}" type="datetimeFigureOut">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75BD8D-7CEB-435E-B6A5-D8DC4FF605D5}" type="slidenum">
              <a:rPr lang="en-US" smtClean="0"/>
              <a:t>‹#›</a:t>
            </a:fld>
            <a:endParaRPr lang="en-US" dirty="0"/>
          </a:p>
        </p:txBody>
      </p:sp>
    </p:spTree>
    <p:extLst>
      <p:ext uri="{BB962C8B-B14F-4D97-AF65-F5344CB8AC3E}">
        <p14:creationId xmlns:p14="http://schemas.microsoft.com/office/powerpoint/2010/main" val="145180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73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rtial image slide">
    <p:spTree>
      <p:nvGrpSpPr>
        <p:cNvPr id="1" name=""/>
        <p:cNvGrpSpPr/>
        <p:nvPr/>
      </p:nvGrpSpPr>
      <p:grpSpPr>
        <a:xfrm>
          <a:off x="0" y="0"/>
          <a:ext cx="0" cy="0"/>
          <a:chOff x="0" y="0"/>
          <a:chExt cx="0" cy="0"/>
        </a:xfrm>
      </p:grpSpPr>
      <p:sp>
        <p:nvSpPr>
          <p:cNvPr id="8" name="Title 1"/>
          <p:cNvSpPr>
            <a:spLocks noGrp="1"/>
          </p:cNvSpPr>
          <p:nvPr userDrawn="1">
            <p:ph type="title" hasCustomPrompt="1"/>
          </p:nvPr>
        </p:nvSpPr>
        <p:spPr>
          <a:xfrm>
            <a:off x="381000" y="400051"/>
            <a:ext cx="5181600" cy="479822"/>
          </a:xfrm>
          <a:prstGeom prst="rect">
            <a:avLst/>
          </a:prstGeom>
        </p:spPr>
        <p:txBody>
          <a:bodyPr/>
          <a:lstStyle>
            <a:lvl1pPr>
              <a:defRPr/>
            </a:lvl1pPr>
          </a:lstStyle>
          <a:p>
            <a:r>
              <a:rPr lang="en-US"/>
              <a:t>Title</a:t>
            </a:r>
          </a:p>
        </p:txBody>
      </p:sp>
      <p:sp>
        <p:nvSpPr>
          <p:cNvPr id="9" name="Content Placeholder 2"/>
          <p:cNvSpPr>
            <a:spLocks noGrp="1"/>
          </p:cNvSpPr>
          <p:nvPr userDrawn="1">
            <p:ph idx="1"/>
          </p:nvPr>
        </p:nvSpPr>
        <p:spPr>
          <a:xfrm>
            <a:off x="381000" y="1257300"/>
            <a:ext cx="5181600" cy="3349228"/>
          </a:xfrm>
          <a:prstGeom prst="rect">
            <a:avLst/>
          </a:prstGeom>
        </p:spPr>
        <p:txBody>
          <a:bodyPr/>
          <a:lstStyle>
            <a:lvl1pPr>
              <a:buClr>
                <a:srgbClr val="093678"/>
              </a:buClr>
              <a:defRPr/>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a:t>Edit Master text styles</a:t>
            </a:r>
          </a:p>
          <a:p>
            <a:pPr lvl="1"/>
            <a:r>
              <a:rPr lang="en-US"/>
              <a:t>Second level</a:t>
            </a:r>
          </a:p>
          <a:p>
            <a:pPr lvl="2"/>
            <a:r>
              <a:rPr lang="en-US"/>
              <a:t>Third level</a:t>
            </a:r>
          </a:p>
        </p:txBody>
      </p:sp>
      <p:sp>
        <p:nvSpPr>
          <p:cNvPr id="10" name="Picture Placeholder 9"/>
          <p:cNvSpPr>
            <a:spLocks noGrp="1"/>
          </p:cNvSpPr>
          <p:nvPr>
            <p:ph type="pic" sz="quarter" idx="10"/>
          </p:nvPr>
        </p:nvSpPr>
        <p:spPr>
          <a:xfrm>
            <a:off x="5791200" y="0"/>
            <a:ext cx="3352800" cy="4857750"/>
          </a:xfrm>
          <a:prstGeom prst="rect">
            <a:avLst/>
          </a:prstGeom>
        </p:spPr>
        <p:txBody>
          <a:bodyPr/>
          <a:lstStyle/>
          <a:p>
            <a:r>
              <a:rPr lang="en-US" dirty="0"/>
              <a:t>Click icon to add picture</a:t>
            </a:r>
          </a:p>
        </p:txBody>
      </p:sp>
    </p:spTree>
    <p:custDataLst>
      <p:tags r:id="rId1"/>
    </p:custDataLst>
    <p:extLst>
      <p:ext uri="{BB962C8B-B14F-4D97-AF65-F5344CB8AC3E}">
        <p14:creationId xmlns:p14="http://schemas.microsoft.com/office/powerpoint/2010/main" val="290697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4262119"/>
            <a:ext cx="9144000" cy="888551"/>
          </a:xfrm>
          <a:prstGeom prst="rect">
            <a:avLst/>
          </a:prstGeom>
        </p:spPr>
      </p:pic>
      <p:sp>
        <p:nvSpPr>
          <p:cNvPr id="6" name="Content Placeholder 2"/>
          <p:cNvSpPr>
            <a:spLocks noGrp="1"/>
          </p:cNvSpPr>
          <p:nvPr>
            <p:ph sz="half" idx="1"/>
          </p:nvPr>
        </p:nvSpPr>
        <p:spPr>
          <a:xfrm>
            <a:off x="457200" y="764641"/>
            <a:ext cx="8277496" cy="3246782"/>
          </a:xfrm>
          <a:prstGeom prst="rect">
            <a:avLst/>
          </a:prstGeom>
        </p:spPr>
        <p:txBody>
          <a:bodyPr/>
          <a:lstStyle>
            <a:lvl1pPr>
              <a:defRPr sz="1500">
                <a:latin typeface="Arial"/>
                <a:cs typeface="Arial"/>
              </a:defRPr>
            </a:lvl1pPr>
            <a:lvl2pPr>
              <a:defRPr sz="1350">
                <a:latin typeface="Arial"/>
                <a:cs typeface="Arial"/>
              </a:defRPr>
            </a:lvl2pPr>
            <a:lvl3pPr>
              <a:defRPr sz="1200">
                <a:latin typeface="Arial"/>
                <a:cs typeface="Arial"/>
              </a:defRPr>
            </a:lvl3pPr>
            <a:lvl4pPr>
              <a:defRPr sz="1050">
                <a:latin typeface="Arial"/>
                <a:cs typeface="Arial"/>
              </a:defRPr>
            </a:lvl4pPr>
            <a:lvl5pPr>
              <a:defRPr sz="1050">
                <a:latin typeface="Arial"/>
                <a:cs typeface="Aria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457201" y="115258"/>
            <a:ext cx="7188899" cy="649382"/>
          </a:xfrm>
          <a:prstGeom prst="rect">
            <a:avLst/>
          </a:prstGeom>
        </p:spPr>
        <p:txBody>
          <a:bodyPr/>
          <a:lstStyle>
            <a:lvl1pPr algn="l">
              <a:defRPr sz="1800" b="1" i="0">
                <a:solidFill>
                  <a:srgbClr val="2B5B95"/>
                </a:solidFill>
                <a:latin typeface="Arial"/>
                <a:cs typeface="Arial"/>
              </a:defRPr>
            </a:lvl1pPr>
          </a:lstStyle>
          <a:p>
            <a:r>
              <a:rPr lang="en-US" dirty="0" smtClean="0"/>
              <a:t>Click to Enter Slide Title if Applicable</a:t>
            </a:r>
            <a:endParaRPr lang="en-US" dirty="0"/>
          </a:p>
        </p:txBody>
      </p:sp>
      <p:sp>
        <p:nvSpPr>
          <p:cNvPr id="11" name="Slide Number Placeholder 6"/>
          <p:cNvSpPr>
            <a:spLocks noGrp="1"/>
          </p:cNvSpPr>
          <p:nvPr>
            <p:ph type="sldNum" sz="quarter" idx="12"/>
          </p:nvPr>
        </p:nvSpPr>
        <p:spPr>
          <a:xfrm>
            <a:off x="8068742" y="4389969"/>
            <a:ext cx="665955" cy="157538"/>
          </a:xfrm>
          <a:prstGeom prst="rect">
            <a:avLst/>
          </a:prstGeom>
        </p:spPr>
        <p:txBody>
          <a:bodyPr/>
          <a:lstStyle>
            <a:lvl1pPr>
              <a:defRPr sz="750">
                <a:solidFill>
                  <a:schemeClr val="bg1"/>
                </a:solidFill>
                <a:latin typeface="Arial Narrow"/>
                <a:cs typeface="Arial Narrow"/>
              </a:defRPr>
            </a:lvl1pPr>
          </a:lstStyle>
          <a:p>
            <a:pPr algn="r"/>
            <a:r>
              <a:rPr lang="en-US" dirty="0" smtClean="0"/>
              <a:t>Slide </a:t>
            </a:r>
            <a:fld id="{82C0386A-D06E-6B4D-9AD1-D0ABD095AA0F}" type="slidenum">
              <a:rPr lang="en-US" smtClean="0"/>
              <a:t>‹#›</a:t>
            </a:fld>
            <a:endParaRPr lang="en-US" dirty="0"/>
          </a:p>
        </p:txBody>
      </p:sp>
    </p:spTree>
    <p:extLst>
      <p:ext uri="{BB962C8B-B14F-4D97-AF65-F5344CB8AC3E}">
        <p14:creationId xmlns:p14="http://schemas.microsoft.com/office/powerpoint/2010/main" val="402406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4262119"/>
            <a:ext cx="9144000" cy="888551"/>
          </a:xfrm>
          <a:prstGeom prst="rect">
            <a:avLst/>
          </a:prstGeom>
        </p:spPr>
      </p:pic>
      <p:sp>
        <p:nvSpPr>
          <p:cNvPr id="16" name="Content Placeholder 2"/>
          <p:cNvSpPr>
            <a:spLocks noGrp="1"/>
          </p:cNvSpPr>
          <p:nvPr>
            <p:ph sz="half" idx="1" hasCustomPrompt="1"/>
          </p:nvPr>
        </p:nvSpPr>
        <p:spPr>
          <a:xfrm>
            <a:off x="461896" y="764641"/>
            <a:ext cx="8324636" cy="3246782"/>
          </a:xfrm>
          <a:prstGeom prst="rect">
            <a:avLst/>
          </a:prstGeom>
        </p:spPr>
        <p:txBody>
          <a:bodyPr/>
          <a:lstStyle>
            <a:lvl1pPr marL="0" indent="0">
              <a:buNone/>
              <a:defRPr sz="1500" baseline="0">
                <a:solidFill>
                  <a:srgbClr val="000000"/>
                </a:solidFill>
                <a:latin typeface="Arial"/>
                <a:cs typeface="Arial"/>
              </a:defRPr>
            </a:lvl1pPr>
            <a:lvl2pPr>
              <a:defRPr sz="1350">
                <a:latin typeface="Arial"/>
                <a:cs typeface="Arial"/>
              </a:defRPr>
            </a:lvl2pPr>
            <a:lvl3pPr>
              <a:defRPr sz="1200">
                <a:latin typeface="Arial"/>
                <a:cs typeface="Arial"/>
              </a:defRPr>
            </a:lvl3pPr>
            <a:lvl4pPr>
              <a:defRPr sz="1050">
                <a:latin typeface="Arial"/>
                <a:cs typeface="Arial"/>
              </a:defRPr>
            </a:lvl4pPr>
            <a:lvl5pPr>
              <a:defRPr sz="1050">
                <a:latin typeface="Arial"/>
                <a:cs typeface="Arial"/>
              </a:defRPr>
            </a:lvl5pPr>
            <a:lvl6pPr>
              <a:defRPr sz="1350"/>
            </a:lvl6pPr>
            <a:lvl7pPr>
              <a:defRPr sz="1350"/>
            </a:lvl7pPr>
            <a:lvl8pPr>
              <a:defRPr sz="1350"/>
            </a:lvl8pPr>
            <a:lvl9pPr>
              <a:defRPr sz="1350"/>
            </a:lvl9pPr>
          </a:lstStyle>
          <a:p>
            <a:pPr lvl="0"/>
            <a:r>
              <a:rPr lang="en-US" dirty="0" smtClean="0"/>
              <a:t>Text, use Arial, black</a:t>
            </a:r>
          </a:p>
        </p:txBody>
      </p:sp>
      <p:sp>
        <p:nvSpPr>
          <p:cNvPr id="19" name="Title 1"/>
          <p:cNvSpPr>
            <a:spLocks noGrp="1"/>
          </p:cNvSpPr>
          <p:nvPr>
            <p:ph type="title" hasCustomPrompt="1"/>
          </p:nvPr>
        </p:nvSpPr>
        <p:spPr>
          <a:xfrm>
            <a:off x="457201" y="115258"/>
            <a:ext cx="7188899" cy="649382"/>
          </a:xfrm>
          <a:prstGeom prst="rect">
            <a:avLst/>
          </a:prstGeom>
        </p:spPr>
        <p:txBody>
          <a:bodyPr/>
          <a:lstStyle>
            <a:lvl1pPr algn="l">
              <a:defRPr sz="1800" b="1" i="0">
                <a:solidFill>
                  <a:srgbClr val="2B5B95"/>
                </a:solidFill>
                <a:latin typeface="Arial"/>
                <a:cs typeface="Arial"/>
              </a:defRPr>
            </a:lvl1pPr>
          </a:lstStyle>
          <a:p>
            <a:r>
              <a:rPr lang="en-US" dirty="0" smtClean="0"/>
              <a:t>Click to Enter Slide Title if Applicable</a:t>
            </a:r>
            <a:endParaRPr lang="en-US" dirty="0"/>
          </a:p>
        </p:txBody>
      </p:sp>
      <p:sp>
        <p:nvSpPr>
          <p:cNvPr id="10" name="Slide Number Placeholder 6"/>
          <p:cNvSpPr>
            <a:spLocks noGrp="1"/>
          </p:cNvSpPr>
          <p:nvPr>
            <p:ph type="sldNum" sz="quarter" idx="12"/>
          </p:nvPr>
        </p:nvSpPr>
        <p:spPr>
          <a:xfrm>
            <a:off x="8068742" y="4389969"/>
            <a:ext cx="665955" cy="157538"/>
          </a:xfrm>
          <a:prstGeom prst="rect">
            <a:avLst/>
          </a:prstGeom>
        </p:spPr>
        <p:txBody>
          <a:bodyPr/>
          <a:lstStyle>
            <a:lvl1pPr>
              <a:defRPr sz="750">
                <a:solidFill>
                  <a:schemeClr val="bg1"/>
                </a:solidFill>
                <a:latin typeface="Arial Narrow"/>
                <a:cs typeface="Arial Narrow"/>
              </a:defRPr>
            </a:lvl1pPr>
          </a:lstStyle>
          <a:p>
            <a:pPr algn="r"/>
            <a:r>
              <a:rPr lang="en-US" dirty="0" smtClean="0"/>
              <a:t>Slide </a:t>
            </a:r>
            <a:fld id="{82C0386A-D06E-6B4D-9AD1-D0ABD095AA0F}" type="slidenum">
              <a:rPr lang="en-US" smtClean="0"/>
              <a:t>‹#›</a:t>
            </a:fld>
            <a:endParaRPr lang="en-US" dirty="0"/>
          </a:p>
        </p:txBody>
      </p:sp>
    </p:spTree>
    <p:extLst>
      <p:ext uri="{BB962C8B-B14F-4D97-AF65-F5344CB8AC3E}">
        <p14:creationId xmlns:p14="http://schemas.microsoft.com/office/powerpoint/2010/main" val="373082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5" name="Rectangle 12"/>
          <p:cNvSpPr>
            <a:spLocks noChangeArrowheads="1"/>
          </p:cNvSpPr>
          <p:nvPr userDrawn="1"/>
        </p:nvSpPr>
        <p:spPr bwMode="auto">
          <a:xfrm>
            <a:off x="2806700" y="1085850"/>
            <a:ext cx="6337300" cy="2114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6" name="Rectangle 13"/>
          <p:cNvSpPr>
            <a:spLocks noChangeArrowheads="1"/>
          </p:cNvSpPr>
          <p:nvPr userDrawn="1"/>
        </p:nvSpPr>
        <p:spPr bwMode="auto">
          <a:xfrm>
            <a:off x="2873375" y="11366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7" name="Rectangle 11"/>
          <p:cNvSpPr>
            <a:spLocks noChangeArrowheads="1"/>
          </p:cNvSpPr>
          <p:nvPr userDrawn="1"/>
        </p:nvSpPr>
        <p:spPr bwMode="auto">
          <a:xfrm>
            <a:off x="0" y="0"/>
            <a:ext cx="12192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pic>
        <p:nvPicPr>
          <p:cNvPr id="9" name="Picture 19" descr="LnI_Logo_2-colo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215900"/>
            <a:ext cx="2035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TAYH235\AppData\Local\Temp\vmware-tayh235\VMwareDnD\f70b50cb\PhotoBanner_Vertic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57150"/>
            <a:ext cx="107315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390651"/>
            <a:ext cx="5943600" cy="459581"/>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2971800" y="2076450"/>
            <a:ext cx="5943600" cy="85725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1744946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5" name="Rectangle 12"/>
          <p:cNvSpPr>
            <a:spLocks noChangeArrowheads="1"/>
          </p:cNvSpPr>
          <p:nvPr/>
        </p:nvSpPr>
        <p:spPr bwMode="auto">
          <a:xfrm>
            <a:off x="2806701" y="895350"/>
            <a:ext cx="6337300" cy="208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6" name="Rectangle 13"/>
          <p:cNvSpPr>
            <a:spLocks noChangeArrowheads="1"/>
          </p:cNvSpPr>
          <p:nvPr/>
        </p:nvSpPr>
        <p:spPr bwMode="auto">
          <a:xfrm>
            <a:off x="2873376" y="9461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7" name="Rectangle 11"/>
          <p:cNvSpPr>
            <a:spLocks noChangeArrowheads="1"/>
          </p:cNvSpPr>
          <p:nvPr/>
        </p:nvSpPr>
        <p:spPr bwMode="auto">
          <a:xfrm>
            <a:off x="0" y="2971801"/>
            <a:ext cx="9144000"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8" name="Rectangle 7"/>
          <p:cNvSpPr>
            <a:spLocks noChangeArrowheads="1"/>
          </p:cNvSpPr>
          <p:nvPr/>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pic>
        <p:nvPicPr>
          <p:cNvPr id="9" name="Picture 19" descr="LnI_Logo_2-color-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1" y="127000"/>
            <a:ext cx="2035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TAYH235\AppData\Local\Temp\vmware-tayh235\VMwareDnD\b87fcab1\Photo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8951"/>
            <a:ext cx="914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200152"/>
            <a:ext cx="5562600" cy="459581"/>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971800" y="1885950"/>
            <a:ext cx="5257800" cy="857250"/>
          </a:xfrm>
        </p:spPr>
        <p:txBody>
          <a:bodyPr/>
          <a:lstStyle>
            <a:lvl1pPr marL="0" indent="0">
              <a:buFont typeface="Wingdings" pitchFamily="2" charset="2"/>
              <a:buNone/>
              <a:defRPr sz="2400" i="1"/>
            </a:lvl1pPr>
          </a:lstStyle>
          <a:p>
            <a:r>
              <a:rPr lang="en-US" smtClean="0"/>
              <a:t>Click to edit Master subtitle style</a:t>
            </a:r>
            <a:endParaRPr lang="en-US"/>
          </a:p>
        </p:txBody>
      </p:sp>
    </p:spTree>
    <p:extLst>
      <p:ext uri="{BB962C8B-B14F-4D97-AF65-F5344CB8AC3E}">
        <p14:creationId xmlns:p14="http://schemas.microsoft.com/office/powerpoint/2010/main" val="59290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5" name="Rectangle 12"/>
          <p:cNvSpPr>
            <a:spLocks noChangeArrowheads="1"/>
          </p:cNvSpPr>
          <p:nvPr/>
        </p:nvSpPr>
        <p:spPr bwMode="auto">
          <a:xfrm>
            <a:off x="2806701" y="1085850"/>
            <a:ext cx="6337300" cy="2114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6" name="Rectangle 13"/>
          <p:cNvSpPr>
            <a:spLocks noChangeArrowheads="1"/>
          </p:cNvSpPr>
          <p:nvPr/>
        </p:nvSpPr>
        <p:spPr bwMode="auto">
          <a:xfrm>
            <a:off x="2873376" y="11366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7" name="Rectangle 11"/>
          <p:cNvSpPr>
            <a:spLocks noChangeArrowheads="1"/>
          </p:cNvSpPr>
          <p:nvPr/>
        </p:nvSpPr>
        <p:spPr bwMode="auto">
          <a:xfrm>
            <a:off x="0" y="0"/>
            <a:ext cx="12192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8" name="Rectangle 7"/>
          <p:cNvSpPr>
            <a:spLocks noChangeArrowheads="1"/>
          </p:cNvSpPr>
          <p:nvPr/>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pic>
        <p:nvPicPr>
          <p:cNvPr id="9" name="Picture 19" descr="LnI_Logo_2-color-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215900"/>
            <a:ext cx="2035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TAYH235\AppData\Local\Temp\vmware-tayh235\VMwareDnD\f70b50cb\PhotoBanner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150"/>
            <a:ext cx="107315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390652"/>
            <a:ext cx="5943600" cy="459581"/>
          </a:xfrm>
        </p:spPr>
        <p:txBody>
          <a:bodyPr/>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971800" y="2076450"/>
            <a:ext cx="5943600" cy="857250"/>
          </a:xfrm>
        </p:spPr>
        <p:txBody>
          <a:bodyPr/>
          <a:lstStyle>
            <a:lvl1pPr marL="0" indent="0">
              <a:buFont typeface="Wingdings" pitchFamily="2" charset="2"/>
              <a:buNone/>
              <a:defRPr sz="2400" i="1"/>
            </a:lvl1pPr>
          </a:lstStyle>
          <a:p>
            <a:r>
              <a:rPr lang="en-US" smtClean="0"/>
              <a:t>Click to edit Master subtitle style</a:t>
            </a:r>
            <a:endParaRPr lang="en-US"/>
          </a:p>
        </p:txBody>
      </p:sp>
    </p:spTree>
    <p:extLst>
      <p:ext uri="{BB962C8B-B14F-4D97-AF65-F5344CB8AC3E}">
        <p14:creationId xmlns:p14="http://schemas.microsoft.com/office/powerpoint/2010/main" val="3426628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photo">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1"/>
            <a:ext cx="5105400" cy="47982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28700"/>
            <a:ext cx="5105400" cy="3543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9"/>
          <p:cNvSpPr>
            <a:spLocks noGrp="1"/>
          </p:cNvSpPr>
          <p:nvPr>
            <p:ph type="pic" sz="quarter" idx="10"/>
          </p:nvPr>
        </p:nvSpPr>
        <p:spPr>
          <a:xfrm>
            <a:off x="5791200" y="0"/>
            <a:ext cx="3352800" cy="4857750"/>
          </a:xfrm>
        </p:spPr>
        <p:txBody>
          <a:body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214315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No photo,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806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No photo,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8539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58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5" name="Rectangle 12"/>
          <p:cNvSpPr>
            <a:spLocks noChangeArrowheads="1"/>
          </p:cNvSpPr>
          <p:nvPr userDrawn="1"/>
        </p:nvSpPr>
        <p:spPr bwMode="auto">
          <a:xfrm>
            <a:off x="2806701" y="895350"/>
            <a:ext cx="6337300" cy="208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6" name="Rectangle 13"/>
          <p:cNvSpPr>
            <a:spLocks noChangeArrowheads="1"/>
          </p:cNvSpPr>
          <p:nvPr userDrawn="1"/>
        </p:nvSpPr>
        <p:spPr bwMode="auto">
          <a:xfrm>
            <a:off x="2873376" y="9461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7" name="Rectangle 11"/>
          <p:cNvSpPr>
            <a:spLocks noChangeArrowheads="1"/>
          </p:cNvSpPr>
          <p:nvPr userDrawn="1"/>
        </p:nvSpPr>
        <p:spPr bwMode="auto">
          <a:xfrm>
            <a:off x="0" y="2971801"/>
            <a:ext cx="9144000"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pic>
        <p:nvPicPr>
          <p:cNvPr id="9" name="Picture 19" descr="LnI_Logo_2-colo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27000"/>
            <a:ext cx="2035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TAYH235\AppData\Local\Temp\vmware-tayh235\VMwareDnD\b87fcab1\PhotoBanne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28951"/>
            <a:ext cx="914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200152"/>
            <a:ext cx="5562600" cy="459581"/>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971800" y="1885950"/>
            <a:ext cx="5257800" cy="85725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3735571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5" name="Rectangle 12"/>
          <p:cNvSpPr>
            <a:spLocks noChangeArrowheads="1"/>
          </p:cNvSpPr>
          <p:nvPr userDrawn="1"/>
        </p:nvSpPr>
        <p:spPr bwMode="auto">
          <a:xfrm>
            <a:off x="2806701" y="1085850"/>
            <a:ext cx="6337300" cy="2114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6" name="Rectangle 13"/>
          <p:cNvSpPr>
            <a:spLocks noChangeArrowheads="1"/>
          </p:cNvSpPr>
          <p:nvPr userDrawn="1"/>
        </p:nvSpPr>
        <p:spPr bwMode="auto">
          <a:xfrm>
            <a:off x="2873376" y="11366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7" name="Rectangle 11"/>
          <p:cNvSpPr>
            <a:spLocks noChangeArrowheads="1"/>
          </p:cNvSpPr>
          <p:nvPr userDrawn="1"/>
        </p:nvSpPr>
        <p:spPr bwMode="auto">
          <a:xfrm>
            <a:off x="0" y="0"/>
            <a:ext cx="12192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pic>
        <p:nvPicPr>
          <p:cNvPr id="9" name="Picture 19" descr="LnI_Logo_2-colo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1" y="215900"/>
            <a:ext cx="2035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TAYH235\AppData\Local\Temp\vmware-tayh235\VMwareDnD\f70b50cb\PhotoBanner_Vertic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57150"/>
            <a:ext cx="107315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390652"/>
            <a:ext cx="5943600" cy="459581"/>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2971800" y="2076450"/>
            <a:ext cx="5943600" cy="85725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132220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1"/>
            <a:ext cx="5105400" cy="47982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028700"/>
            <a:ext cx="5105400" cy="35433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9"/>
          <p:cNvSpPr>
            <a:spLocks noGrp="1"/>
          </p:cNvSpPr>
          <p:nvPr>
            <p:ph type="pic" sz="quarter" idx="10"/>
          </p:nvPr>
        </p:nvSpPr>
        <p:spPr>
          <a:xfrm>
            <a:off x="5791200" y="0"/>
            <a:ext cx="3352800" cy="4781550"/>
          </a:xfrm>
        </p:spPr>
        <p:txBody>
          <a:bodyPr/>
          <a:lstStyle/>
          <a:p>
            <a:pPr lvl="0"/>
            <a:endParaRPr lang="en-US" noProof="0" dirty="0"/>
          </a:p>
        </p:txBody>
      </p:sp>
    </p:spTree>
    <p:extLst>
      <p:ext uri="{BB962C8B-B14F-4D97-AF65-F5344CB8AC3E}">
        <p14:creationId xmlns:p14="http://schemas.microsoft.com/office/powerpoint/2010/main" val="1611524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No photo,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587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5105400" cy="47982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028700"/>
            <a:ext cx="5105400" cy="35433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9"/>
          <p:cNvSpPr>
            <a:spLocks noGrp="1"/>
          </p:cNvSpPr>
          <p:nvPr>
            <p:ph type="pic" sz="quarter" idx="10"/>
          </p:nvPr>
        </p:nvSpPr>
        <p:spPr>
          <a:xfrm>
            <a:off x="5791200" y="0"/>
            <a:ext cx="3352800" cy="4781550"/>
          </a:xfrm>
        </p:spPr>
        <p:txBody>
          <a:bodyPr/>
          <a:lstStyle/>
          <a:p>
            <a:pPr lvl="0"/>
            <a:endParaRPr lang="en-US" noProof="0" dirty="0"/>
          </a:p>
        </p:txBody>
      </p:sp>
    </p:spTree>
    <p:extLst>
      <p:ext uri="{BB962C8B-B14F-4D97-AF65-F5344CB8AC3E}">
        <p14:creationId xmlns:p14="http://schemas.microsoft.com/office/powerpoint/2010/main" val="1379936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No photo,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536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9944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6" name="Title 1"/>
          <p:cNvSpPr>
            <a:spLocks noGrp="1"/>
          </p:cNvSpPr>
          <p:nvPr userDrawn="1">
            <p:ph type="title" hasCustomPrompt="1"/>
          </p:nvPr>
        </p:nvSpPr>
        <p:spPr>
          <a:xfrm>
            <a:off x="533400" y="400051"/>
            <a:ext cx="8153400" cy="479822"/>
          </a:xfrm>
          <a:prstGeom prst="rect">
            <a:avLst/>
          </a:prstGeom>
        </p:spPr>
        <p:txBody>
          <a:bodyPr/>
          <a:lstStyle>
            <a:lvl1pPr>
              <a:defRPr/>
            </a:lvl1pPr>
          </a:lstStyle>
          <a:p>
            <a:r>
              <a:rPr lang="en-US" dirty="0"/>
              <a:t>Title</a:t>
            </a:r>
          </a:p>
        </p:txBody>
      </p:sp>
      <p:sp>
        <p:nvSpPr>
          <p:cNvPr id="9" name="Content Placeholder 2"/>
          <p:cNvSpPr>
            <a:spLocks noGrp="1"/>
          </p:cNvSpPr>
          <p:nvPr>
            <p:ph idx="10"/>
          </p:nvPr>
        </p:nvSpPr>
        <p:spPr>
          <a:xfrm>
            <a:off x="533400" y="1257300"/>
            <a:ext cx="8153400" cy="3349228"/>
          </a:xfrm>
          <a:prstGeom prst="rect">
            <a:avLst/>
          </a:prstGeom>
        </p:spPr>
        <p:txBody>
          <a:bodyPr/>
          <a:lstStyle>
            <a:lvl1pPr>
              <a:buClr>
                <a:srgbClr val="093678"/>
              </a:buClr>
              <a:defRPr/>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a:t>Click to 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11330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18669"/>
            <a:ext cx="4933950" cy="849744"/>
          </a:xfrm>
          <a:prstGeom prst="rect">
            <a:avLst/>
          </a:prstGeom>
        </p:spPr>
        <p:txBody>
          <a:bodyPr/>
          <a:lstStyle>
            <a:lvl1pPr>
              <a:defRPr/>
            </a:lvl1pPr>
          </a:lstStyle>
          <a:p>
            <a:r>
              <a:rPr lang="en-US" dirty="0"/>
              <a:t>Thank you</a:t>
            </a:r>
          </a:p>
        </p:txBody>
      </p:sp>
      <p:sp>
        <p:nvSpPr>
          <p:cNvPr id="7" name="Content Placeholder 2"/>
          <p:cNvSpPr>
            <a:spLocks noGrp="1"/>
          </p:cNvSpPr>
          <p:nvPr>
            <p:ph idx="1" hasCustomPrompt="1"/>
          </p:nvPr>
        </p:nvSpPr>
        <p:spPr>
          <a:xfrm>
            <a:off x="609600" y="2171702"/>
            <a:ext cx="4953000" cy="285749"/>
          </a:xfrm>
          <a:prstGeom prst="rect">
            <a:avLst/>
          </a:prstGeom>
        </p:spPr>
        <p:txBody>
          <a:bodyPr/>
          <a:lstStyle>
            <a:lvl1pPr>
              <a:buClr>
                <a:srgbClr val="093678"/>
              </a:buClr>
              <a:buNone/>
              <a:defRPr sz="1600"/>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dirty="0"/>
              <a:t>Presenter name, title</a:t>
            </a:r>
          </a:p>
        </p:txBody>
      </p:sp>
      <p:sp>
        <p:nvSpPr>
          <p:cNvPr id="8" name="Content Placeholder 2"/>
          <p:cNvSpPr>
            <a:spLocks noGrp="1"/>
          </p:cNvSpPr>
          <p:nvPr>
            <p:ph idx="10" hasCustomPrompt="1"/>
          </p:nvPr>
        </p:nvSpPr>
        <p:spPr>
          <a:xfrm>
            <a:off x="609600" y="2457452"/>
            <a:ext cx="4953000" cy="285749"/>
          </a:xfrm>
          <a:prstGeom prst="rect">
            <a:avLst/>
          </a:prstGeom>
        </p:spPr>
        <p:txBody>
          <a:bodyPr/>
          <a:lstStyle>
            <a:lvl1pPr>
              <a:buClr>
                <a:srgbClr val="093678"/>
              </a:buClr>
              <a:buNone/>
              <a:defRPr sz="1600"/>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dirty="0"/>
              <a:t>Phone</a:t>
            </a:r>
          </a:p>
        </p:txBody>
      </p:sp>
      <p:sp>
        <p:nvSpPr>
          <p:cNvPr id="9" name="Content Placeholder 2"/>
          <p:cNvSpPr>
            <a:spLocks noGrp="1"/>
          </p:cNvSpPr>
          <p:nvPr>
            <p:ph idx="11" hasCustomPrompt="1"/>
          </p:nvPr>
        </p:nvSpPr>
        <p:spPr>
          <a:xfrm>
            <a:off x="609600" y="2743202"/>
            <a:ext cx="4953000" cy="285749"/>
          </a:xfrm>
          <a:prstGeom prst="rect">
            <a:avLst/>
          </a:prstGeom>
        </p:spPr>
        <p:txBody>
          <a:bodyPr/>
          <a:lstStyle>
            <a:lvl1pPr>
              <a:buClr>
                <a:srgbClr val="093678"/>
              </a:buClr>
              <a:buNone/>
              <a:defRPr sz="1600"/>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dirty="0"/>
              <a:t>Email</a:t>
            </a:r>
          </a:p>
        </p:txBody>
      </p:sp>
      <p:sp>
        <p:nvSpPr>
          <p:cNvPr id="11" name="Picture Placeholder 9"/>
          <p:cNvSpPr>
            <a:spLocks noGrp="1"/>
          </p:cNvSpPr>
          <p:nvPr>
            <p:ph type="pic" sz="quarter" idx="12"/>
          </p:nvPr>
        </p:nvSpPr>
        <p:spPr>
          <a:xfrm>
            <a:off x="5791200" y="0"/>
            <a:ext cx="3352800" cy="4857750"/>
          </a:xfrm>
          <a:prstGeom prst="rect">
            <a:avLst/>
          </a:prstGeom>
        </p:spPr>
        <p:txBody>
          <a:bodyPr/>
          <a:lstStyle/>
          <a:p>
            <a:r>
              <a:rPr lang="en-US" dirty="0"/>
              <a:t>Click icon to add picture</a:t>
            </a:r>
          </a:p>
        </p:txBody>
      </p:sp>
    </p:spTree>
    <p:custDataLst>
      <p:tags r:id="rId1"/>
    </p:custDataLst>
    <p:extLst>
      <p:ext uri="{BB962C8B-B14F-4D97-AF65-F5344CB8AC3E}">
        <p14:creationId xmlns:p14="http://schemas.microsoft.com/office/powerpoint/2010/main" val="30397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artial image slide">
    <p:spTree>
      <p:nvGrpSpPr>
        <p:cNvPr id="1" name=""/>
        <p:cNvGrpSpPr/>
        <p:nvPr/>
      </p:nvGrpSpPr>
      <p:grpSpPr>
        <a:xfrm>
          <a:off x="0" y="0"/>
          <a:ext cx="0" cy="0"/>
          <a:chOff x="0" y="0"/>
          <a:chExt cx="0" cy="0"/>
        </a:xfrm>
      </p:grpSpPr>
      <p:sp>
        <p:nvSpPr>
          <p:cNvPr id="8" name="Title 1"/>
          <p:cNvSpPr>
            <a:spLocks noGrp="1"/>
          </p:cNvSpPr>
          <p:nvPr userDrawn="1">
            <p:ph type="title" hasCustomPrompt="1"/>
          </p:nvPr>
        </p:nvSpPr>
        <p:spPr>
          <a:xfrm>
            <a:off x="381000" y="400051"/>
            <a:ext cx="5181600" cy="479822"/>
          </a:xfrm>
          <a:prstGeom prst="rect">
            <a:avLst/>
          </a:prstGeom>
        </p:spPr>
        <p:txBody>
          <a:bodyPr/>
          <a:lstStyle>
            <a:lvl1pPr>
              <a:defRPr/>
            </a:lvl1pPr>
          </a:lstStyle>
          <a:p>
            <a:r>
              <a:rPr lang="en-US" dirty="0"/>
              <a:t>Title</a:t>
            </a:r>
          </a:p>
        </p:txBody>
      </p:sp>
      <p:sp>
        <p:nvSpPr>
          <p:cNvPr id="9" name="Content Placeholder 2"/>
          <p:cNvSpPr>
            <a:spLocks noGrp="1"/>
          </p:cNvSpPr>
          <p:nvPr userDrawn="1">
            <p:ph idx="1"/>
          </p:nvPr>
        </p:nvSpPr>
        <p:spPr>
          <a:xfrm>
            <a:off x="381000" y="1257300"/>
            <a:ext cx="5181600" cy="3349228"/>
          </a:xfrm>
          <a:prstGeom prst="rect">
            <a:avLst/>
          </a:prstGeom>
        </p:spPr>
        <p:txBody>
          <a:bodyPr/>
          <a:lstStyle>
            <a:lvl1pPr>
              <a:buClr>
                <a:srgbClr val="093678"/>
              </a:buClr>
              <a:defRPr/>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a:t>Click to edit Master text styles</a:t>
            </a:r>
          </a:p>
          <a:p>
            <a:pPr lvl="1"/>
            <a:r>
              <a:rPr lang="en-US"/>
              <a:t>Second level</a:t>
            </a:r>
          </a:p>
          <a:p>
            <a:pPr lvl="2"/>
            <a:r>
              <a:rPr lang="en-US"/>
              <a:t>Third level</a:t>
            </a:r>
          </a:p>
        </p:txBody>
      </p:sp>
      <p:sp>
        <p:nvSpPr>
          <p:cNvPr id="10" name="Picture Placeholder 9"/>
          <p:cNvSpPr>
            <a:spLocks noGrp="1"/>
          </p:cNvSpPr>
          <p:nvPr>
            <p:ph type="pic" sz="quarter" idx="10"/>
          </p:nvPr>
        </p:nvSpPr>
        <p:spPr>
          <a:xfrm>
            <a:off x="5791200" y="0"/>
            <a:ext cx="3352800" cy="4857750"/>
          </a:xfrm>
          <a:prstGeom prst="rect">
            <a:avLst/>
          </a:prstGeom>
        </p:spPr>
        <p:txBody>
          <a:bodyPr/>
          <a:lstStyle/>
          <a:p>
            <a:r>
              <a:rPr lang="en-US" dirty="0"/>
              <a:t>Click icon to add picture</a:t>
            </a:r>
          </a:p>
        </p:txBody>
      </p:sp>
    </p:spTree>
    <p:custDataLst>
      <p:tags r:id="rId1"/>
    </p:custDataLst>
    <p:extLst>
      <p:ext uri="{BB962C8B-B14F-4D97-AF65-F5344CB8AC3E}">
        <p14:creationId xmlns:p14="http://schemas.microsoft.com/office/powerpoint/2010/main" val="27199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 photo,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158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No photo,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530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257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4262119"/>
            <a:ext cx="9144000" cy="888551"/>
          </a:xfrm>
          <a:prstGeom prst="rect">
            <a:avLst/>
          </a:prstGeom>
        </p:spPr>
      </p:pic>
      <p:sp>
        <p:nvSpPr>
          <p:cNvPr id="8" name="Slide Number Placeholder 6"/>
          <p:cNvSpPr>
            <a:spLocks noGrp="1"/>
          </p:cNvSpPr>
          <p:nvPr>
            <p:ph type="sldNum" sz="quarter" idx="12"/>
          </p:nvPr>
        </p:nvSpPr>
        <p:spPr>
          <a:xfrm>
            <a:off x="8068742" y="4389969"/>
            <a:ext cx="665955" cy="157538"/>
          </a:xfrm>
          <a:prstGeom prst="rect">
            <a:avLst/>
          </a:prstGeom>
        </p:spPr>
        <p:txBody>
          <a:bodyPr/>
          <a:lstStyle>
            <a:lvl1pPr>
              <a:defRPr sz="750">
                <a:solidFill>
                  <a:schemeClr val="bg1"/>
                </a:solidFill>
                <a:latin typeface="Arial Narrow"/>
                <a:cs typeface="Arial Narrow"/>
              </a:defRPr>
            </a:lvl1pPr>
          </a:lstStyle>
          <a:p>
            <a:pPr algn="r"/>
            <a:r>
              <a:rPr lang="en-US" dirty="0" smtClean="0"/>
              <a:t>Slide </a:t>
            </a:r>
            <a:fld id="{82C0386A-D06E-6B4D-9AD1-D0ABD095AA0F}" type="slidenum">
              <a:rPr lang="en-US" smtClean="0"/>
              <a:t>‹#›</a:t>
            </a:fld>
            <a:endParaRPr lang="en-US" dirty="0"/>
          </a:p>
        </p:txBody>
      </p:sp>
      <p:pic>
        <p:nvPicPr>
          <p:cNvPr id="11" name="Picture 10"/>
          <p:cNvPicPr>
            <a:picLocks noChangeAspect="1"/>
          </p:cNvPicPr>
          <p:nvPr userDrawn="1"/>
        </p:nvPicPr>
        <p:blipFill>
          <a:blip r:embed="rId3"/>
          <a:stretch>
            <a:fillRect/>
          </a:stretch>
        </p:blipFill>
        <p:spPr>
          <a:xfrm>
            <a:off x="0" y="742293"/>
            <a:ext cx="9144000" cy="1478018"/>
          </a:xfrm>
          <a:prstGeom prst="rect">
            <a:avLst/>
          </a:prstGeom>
        </p:spPr>
      </p:pic>
      <p:sp>
        <p:nvSpPr>
          <p:cNvPr id="14" name="Content Placeholder 2"/>
          <p:cNvSpPr>
            <a:spLocks noGrp="1"/>
          </p:cNvSpPr>
          <p:nvPr>
            <p:ph sz="half" idx="1" hasCustomPrompt="1"/>
          </p:nvPr>
        </p:nvSpPr>
        <p:spPr>
          <a:xfrm>
            <a:off x="505096" y="1101601"/>
            <a:ext cx="8134564" cy="784080"/>
          </a:xfrm>
          <a:prstGeom prst="rect">
            <a:avLst/>
          </a:prstGeom>
        </p:spPr>
        <p:txBody>
          <a:bodyPr/>
          <a:lstStyle>
            <a:lvl1pPr marL="0" indent="0" algn="ctr">
              <a:buNone/>
              <a:defRPr sz="2100" b="1" baseline="0">
                <a:solidFill>
                  <a:schemeClr val="bg1"/>
                </a:solidFill>
                <a:latin typeface="Arial"/>
                <a:cs typeface="Arial"/>
              </a:defRPr>
            </a:lvl1pPr>
            <a:lvl2pPr>
              <a:defRPr sz="1350">
                <a:latin typeface="Arial"/>
                <a:cs typeface="Arial"/>
              </a:defRPr>
            </a:lvl2pPr>
            <a:lvl3pPr>
              <a:defRPr sz="1200">
                <a:latin typeface="Arial"/>
                <a:cs typeface="Arial"/>
              </a:defRPr>
            </a:lvl3pPr>
            <a:lvl4pPr>
              <a:defRPr sz="1050">
                <a:latin typeface="Arial"/>
                <a:cs typeface="Arial"/>
              </a:defRPr>
            </a:lvl4pPr>
            <a:lvl5pPr>
              <a:defRPr sz="1050">
                <a:latin typeface="Arial"/>
                <a:cs typeface="Arial"/>
              </a:defRPr>
            </a:lvl5pPr>
            <a:lvl6pPr>
              <a:defRPr sz="1350"/>
            </a:lvl6pPr>
            <a:lvl7pPr>
              <a:defRPr sz="1350"/>
            </a:lvl7pPr>
            <a:lvl8pPr>
              <a:defRPr sz="1350"/>
            </a:lvl8pPr>
            <a:lvl9pPr>
              <a:defRPr sz="1350"/>
            </a:lvl9pPr>
          </a:lstStyle>
          <a:p>
            <a:pPr lvl="0"/>
            <a:r>
              <a:rPr lang="en-US" dirty="0" smtClean="0"/>
              <a:t>Section Title, use Arial Bold, White</a:t>
            </a:r>
          </a:p>
        </p:txBody>
      </p:sp>
    </p:spTree>
    <p:extLst>
      <p:ext uri="{BB962C8B-B14F-4D97-AF65-F5344CB8AC3E}">
        <p14:creationId xmlns:p14="http://schemas.microsoft.com/office/powerpoint/2010/main" val="6520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4262119"/>
            <a:ext cx="9144000" cy="888551"/>
          </a:xfrm>
          <a:prstGeom prst="rect">
            <a:avLst/>
          </a:prstGeom>
        </p:spPr>
      </p:pic>
      <p:sp>
        <p:nvSpPr>
          <p:cNvPr id="6" name="Content Placeholder 2"/>
          <p:cNvSpPr>
            <a:spLocks noGrp="1"/>
          </p:cNvSpPr>
          <p:nvPr>
            <p:ph sz="half" idx="1"/>
          </p:nvPr>
        </p:nvSpPr>
        <p:spPr>
          <a:xfrm>
            <a:off x="457200" y="764641"/>
            <a:ext cx="8277496" cy="3246782"/>
          </a:xfrm>
          <a:prstGeom prst="rect">
            <a:avLst/>
          </a:prstGeom>
        </p:spPr>
        <p:txBody>
          <a:bodyPr/>
          <a:lstStyle>
            <a:lvl1pPr>
              <a:defRPr sz="1500">
                <a:latin typeface="Arial"/>
                <a:cs typeface="Arial"/>
              </a:defRPr>
            </a:lvl1pPr>
            <a:lvl2pPr>
              <a:defRPr sz="1350">
                <a:latin typeface="Arial"/>
                <a:cs typeface="Arial"/>
              </a:defRPr>
            </a:lvl2pPr>
            <a:lvl3pPr>
              <a:defRPr sz="1200">
                <a:latin typeface="Arial"/>
                <a:cs typeface="Arial"/>
              </a:defRPr>
            </a:lvl3pPr>
            <a:lvl4pPr>
              <a:defRPr sz="1050">
                <a:latin typeface="Arial"/>
                <a:cs typeface="Arial"/>
              </a:defRPr>
            </a:lvl4pPr>
            <a:lvl5pPr>
              <a:defRPr sz="1050">
                <a:latin typeface="Arial"/>
                <a:cs typeface="Aria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457201" y="115258"/>
            <a:ext cx="7188899" cy="649382"/>
          </a:xfrm>
          <a:prstGeom prst="rect">
            <a:avLst/>
          </a:prstGeom>
        </p:spPr>
        <p:txBody>
          <a:bodyPr/>
          <a:lstStyle>
            <a:lvl1pPr algn="l">
              <a:defRPr sz="1800" b="1" i="0">
                <a:solidFill>
                  <a:srgbClr val="2B5B95"/>
                </a:solidFill>
                <a:latin typeface="Arial"/>
                <a:cs typeface="Arial"/>
              </a:defRPr>
            </a:lvl1pPr>
          </a:lstStyle>
          <a:p>
            <a:r>
              <a:rPr lang="en-US" dirty="0" smtClean="0"/>
              <a:t>Click to Enter Slide Title if Applicable</a:t>
            </a:r>
            <a:endParaRPr lang="en-US" dirty="0"/>
          </a:p>
        </p:txBody>
      </p:sp>
      <p:sp>
        <p:nvSpPr>
          <p:cNvPr id="11" name="Slide Number Placeholder 6"/>
          <p:cNvSpPr>
            <a:spLocks noGrp="1"/>
          </p:cNvSpPr>
          <p:nvPr>
            <p:ph type="sldNum" sz="quarter" idx="12"/>
          </p:nvPr>
        </p:nvSpPr>
        <p:spPr>
          <a:xfrm>
            <a:off x="8068742" y="4389969"/>
            <a:ext cx="665955" cy="157538"/>
          </a:xfrm>
          <a:prstGeom prst="rect">
            <a:avLst/>
          </a:prstGeom>
        </p:spPr>
        <p:txBody>
          <a:bodyPr/>
          <a:lstStyle>
            <a:lvl1pPr>
              <a:defRPr sz="750">
                <a:solidFill>
                  <a:schemeClr val="bg1"/>
                </a:solidFill>
                <a:latin typeface="Arial Narrow"/>
                <a:cs typeface="Arial Narrow"/>
              </a:defRPr>
            </a:lvl1pPr>
          </a:lstStyle>
          <a:p>
            <a:pPr algn="r"/>
            <a:r>
              <a:rPr lang="en-US" dirty="0" smtClean="0"/>
              <a:t>Slide </a:t>
            </a:r>
            <a:fld id="{82C0386A-D06E-6B4D-9AD1-D0ABD095AA0F}" type="slidenum">
              <a:rPr lang="en-US" smtClean="0"/>
              <a:t>‹#›</a:t>
            </a:fld>
            <a:endParaRPr lang="en-US" dirty="0"/>
          </a:p>
        </p:txBody>
      </p:sp>
    </p:spTree>
    <p:extLst>
      <p:ext uri="{BB962C8B-B14F-4D97-AF65-F5344CB8AC3E}">
        <p14:creationId xmlns:p14="http://schemas.microsoft.com/office/powerpoint/2010/main" val="360661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5" name="Rectangle 12"/>
          <p:cNvSpPr>
            <a:spLocks noChangeArrowheads="1"/>
          </p:cNvSpPr>
          <p:nvPr userDrawn="1"/>
        </p:nvSpPr>
        <p:spPr bwMode="auto">
          <a:xfrm>
            <a:off x="2806700" y="895350"/>
            <a:ext cx="6337300" cy="2083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6" name="Rectangle 13"/>
          <p:cNvSpPr>
            <a:spLocks noChangeArrowheads="1"/>
          </p:cNvSpPr>
          <p:nvPr userDrawn="1"/>
        </p:nvSpPr>
        <p:spPr bwMode="auto">
          <a:xfrm>
            <a:off x="2873376" y="945357"/>
            <a:ext cx="6270625" cy="20264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7" name="Rectangle 11"/>
          <p:cNvSpPr>
            <a:spLocks noChangeArrowheads="1"/>
          </p:cNvSpPr>
          <p:nvPr userDrawn="1"/>
        </p:nvSpPr>
        <p:spPr bwMode="auto">
          <a:xfrm>
            <a:off x="0" y="2971800"/>
            <a:ext cx="9144000"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pic>
        <p:nvPicPr>
          <p:cNvPr id="9" name="Picture 14" descr="photo bar-col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00375"/>
            <a:ext cx="9144000" cy="10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LnI_Logo_2-color-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126207"/>
            <a:ext cx="2736850"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200151"/>
            <a:ext cx="5562600" cy="459581"/>
          </a:xfrm>
        </p:spPr>
        <p:txBody>
          <a:bodyPr/>
          <a:lstStyle>
            <a:lvl1pPr>
              <a:defRPr>
                <a:solidFill>
                  <a:srgbClr val="005595"/>
                </a:solidFill>
              </a:defRPr>
            </a:lvl1pPr>
          </a:lstStyle>
          <a:p>
            <a:r>
              <a:rPr lang="en-US"/>
              <a:t>Click to edit Master title style</a:t>
            </a:r>
          </a:p>
        </p:txBody>
      </p:sp>
      <p:sp>
        <p:nvSpPr>
          <p:cNvPr id="3075" name="Rectangle 3"/>
          <p:cNvSpPr>
            <a:spLocks noGrp="1" noChangeArrowheads="1"/>
          </p:cNvSpPr>
          <p:nvPr>
            <p:ph type="subTitle" idx="1"/>
          </p:nvPr>
        </p:nvSpPr>
        <p:spPr>
          <a:xfrm>
            <a:off x="2971800" y="1885950"/>
            <a:ext cx="5257800" cy="857250"/>
          </a:xfrm>
        </p:spPr>
        <p:txBody>
          <a:bodyPr/>
          <a:lstStyle>
            <a:lvl1pPr marL="0" indent="0">
              <a:buFont typeface="Wingdings" pitchFamily="2" charset="2"/>
              <a:buNone/>
              <a:defRPr sz="1800" i="1"/>
            </a:lvl1pPr>
          </a:lstStyle>
          <a:p>
            <a:r>
              <a:rPr lang="en-US"/>
              <a:t>Click to edit Master subtitle style</a:t>
            </a:r>
          </a:p>
        </p:txBody>
      </p:sp>
      <p:sp>
        <p:nvSpPr>
          <p:cNvPr id="11" name="Rectangle 13"/>
          <p:cNvSpPr>
            <a:spLocks noChangeArrowheads="1"/>
          </p:cNvSpPr>
          <p:nvPr userDrawn="1"/>
        </p:nvSpPr>
        <p:spPr bwMode="auto">
          <a:xfrm>
            <a:off x="2871217" y="4106748"/>
            <a:ext cx="6270625" cy="92245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12" name="Rectangle 3"/>
          <p:cNvSpPr txBox="1">
            <a:spLocks noChangeArrowheads="1"/>
          </p:cNvSpPr>
          <p:nvPr userDrawn="1"/>
        </p:nvSpPr>
        <p:spPr bwMode="auto">
          <a:xfrm>
            <a:off x="2971800" y="4114800"/>
            <a:ext cx="609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marL="0" indent="0" algn="l" rtl="0" eaLnBrk="0" fontAlgn="base" hangingPunct="0">
              <a:spcBef>
                <a:spcPct val="20000"/>
              </a:spcBef>
              <a:spcAft>
                <a:spcPct val="0"/>
              </a:spcAft>
              <a:buClr>
                <a:srgbClr val="005595"/>
              </a:buClr>
              <a:buFont typeface="Wingdings" pitchFamily="2" charset="2"/>
              <a:buNone/>
              <a:defRPr sz="2400" i="1">
                <a:solidFill>
                  <a:schemeClr val="tx1"/>
                </a:solidFill>
                <a:latin typeface="+mn-lt"/>
                <a:ea typeface="+mn-ea"/>
                <a:cs typeface="+mn-cs"/>
              </a:defRPr>
            </a:lvl1pPr>
            <a:lvl2pPr marL="742950" indent="-285750" algn="l" rtl="0" eaLnBrk="0" fontAlgn="base" hangingPunct="0">
              <a:spcBef>
                <a:spcPct val="20000"/>
              </a:spcBef>
              <a:spcAft>
                <a:spcPct val="0"/>
              </a:spcAft>
              <a:buClr>
                <a:srgbClr val="005595"/>
              </a:buClr>
              <a:buChar char="–"/>
              <a:defRPr sz="2400">
                <a:solidFill>
                  <a:schemeClr val="tx1"/>
                </a:solidFill>
                <a:latin typeface="+mn-lt"/>
              </a:defRPr>
            </a:lvl2pPr>
            <a:lvl3pPr marL="1143000" indent="-228600" algn="l" rtl="0" eaLnBrk="0" fontAlgn="base" hangingPunct="0">
              <a:spcBef>
                <a:spcPct val="20000"/>
              </a:spcBef>
              <a:spcAft>
                <a:spcPct val="0"/>
              </a:spcAft>
              <a:buClr>
                <a:srgbClr val="005595"/>
              </a:buClr>
              <a:buChar char="•"/>
              <a:defRPr sz="2000">
                <a:solidFill>
                  <a:schemeClr val="tx1"/>
                </a:solidFill>
                <a:latin typeface="+mn-lt"/>
              </a:defRPr>
            </a:lvl3pPr>
            <a:lvl4pPr marL="1600200" indent="-228600" algn="l" rtl="0" eaLnBrk="0" fontAlgn="base" hangingPunct="0">
              <a:spcBef>
                <a:spcPct val="20000"/>
              </a:spcBef>
              <a:spcAft>
                <a:spcPct val="0"/>
              </a:spcAft>
              <a:buClr>
                <a:srgbClr val="005595"/>
              </a:buClr>
              <a:buChar char="–"/>
              <a:defRPr>
                <a:solidFill>
                  <a:schemeClr val="tx1"/>
                </a:solidFill>
                <a:latin typeface="+mn-lt"/>
              </a:defRPr>
            </a:lvl4pPr>
            <a:lvl5pPr marL="2057400" indent="-228600" algn="l" rtl="0" eaLnBrk="0" fontAlgn="base" hangingPunct="0">
              <a:spcBef>
                <a:spcPct val="20000"/>
              </a:spcBef>
              <a:spcAft>
                <a:spcPct val="0"/>
              </a:spcAft>
              <a:buClr>
                <a:srgbClr val="005595"/>
              </a:buClr>
              <a:buChar char="»"/>
              <a:defRPr>
                <a:solidFill>
                  <a:schemeClr val="tx1"/>
                </a:solidFill>
                <a:latin typeface="+mn-lt"/>
              </a:defRPr>
            </a:lvl5pPr>
            <a:lvl6pPr marL="2514600" indent="-228600" algn="l" rtl="0" fontAlgn="base">
              <a:spcBef>
                <a:spcPct val="20000"/>
              </a:spcBef>
              <a:spcAft>
                <a:spcPct val="0"/>
              </a:spcAft>
              <a:buClr>
                <a:srgbClr val="005595"/>
              </a:buClr>
              <a:buChar char="»"/>
              <a:defRPr>
                <a:solidFill>
                  <a:schemeClr val="tx1"/>
                </a:solidFill>
                <a:latin typeface="+mn-lt"/>
              </a:defRPr>
            </a:lvl6pPr>
            <a:lvl7pPr marL="2971800" indent="-228600" algn="l" rtl="0" fontAlgn="base">
              <a:spcBef>
                <a:spcPct val="20000"/>
              </a:spcBef>
              <a:spcAft>
                <a:spcPct val="0"/>
              </a:spcAft>
              <a:buClr>
                <a:srgbClr val="005595"/>
              </a:buClr>
              <a:buChar char="»"/>
              <a:defRPr>
                <a:solidFill>
                  <a:schemeClr val="tx1"/>
                </a:solidFill>
                <a:latin typeface="+mn-lt"/>
              </a:defRPr>
            </a:lvl7pPr>
            <a:lvl8pPr marL="3429000" indent="-228600" algn="l" rtl="0" fontAlgn="base">
              <a:spcBef>
                <a:spcPct val="20000"/>
              </a:spcBef>
              <a:spcAft>
                <a:spcPct val="0"/>
              </a:spcAft>
              <a:buClr>
                <a:srgbClr val="005595"/>
              </a:buClr>
              <a:buChar char="»"/>
              <a:defRPr>
                <a:solidFill>
                  <a:schemeClr val="tx1"/>
                </a:solidFill>
                <a:latin typeface="+mn-lt"/>
              </a:defRPr>
            </a:lvl8pPr>
            <a:lvl9pPr marL="3886200" indent="-228600" algn="l" rtl="0" fontAlgn="base">
              <a:spcBef>
                <a:spcPct val="20000"/>
              </a:spcBef>
              <a:spcAft>
                <a:spcPct val="0"/>
              </a:spcAft>
              <a:buClr>
                <a:srgbClr val="005595"/>
              </a:buClr>
              <a:buChar char="»"/>
              <a:defRPr>
                <a:solidFill>
                  <a:schemeClr val="tx1"/>
                </a:solidFill>
                <a:latin typeface="+mn-lt"/>
              </a:defRPr>
            </a:lvl9pPr>
          </a:lstStyle>
          <a:p>
            <a:pPr algn="r" eaLnBrk="1" hangingPunct="1">
              <a:spcBef>
                <a:spcPts val="0"/>
              </a:spcBef>
              <a:spcAft>
                <a:spcPts val="750"/>
              </a:spcAft>
              <a:defRPr/>
            </a:pPr>
            <a:endParaRPr lang="en-US" altLang="en-US" sz="1200" b="0" i="1" u="none" strike="noStrike" kern="0" cap="none" spc="0" normalizeH="0" baseline="0" noProof="0" dirty="0">
              <a:ln>
                <a:noFill/>
              </a:ln>
              <a:solidFill>
                <a:srgbClr val="000000"/>
              </a:solidFill>
              <a:effectLst/>
              <a:uLnTx/>
              <a:uFillTx/>
              <a:latin typeface="Arial Narrow"/>
            </a:endParaRPr>
          </a:p>
        </p:txBody>
      </p:sp>
    </p:spTree>
    <p:extLst>
      <p:ext uri="{BB962C8B-B14F-4D97-AF65-F5344CB8AC3E}">
        <p14:creationId xmlns:p14="http://schemas.microsoft.com/office/powerpoint/2010/main" val="280333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85750"/>
            <a:ext cx="838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102870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1"/>
          <p:cNvSpPr>
            <a:spLocks noChangeArrowheads="1"/>
          </p:cNvSpPr>
          <p:nvPr userDrawn="1"/>
        </p:nvSpPr>
        <p:spPr bwMode="auto">
          <a:xfrm>
            <a:off x="0" y="4800600"/>
            <a:ext cx="9144000" cy="3429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29" name="Rectangle 8"/>
          <p:cNvSpPr>
            <a:spLocks noChangeArrowheads="1"/>
          </p:cNvSpPr>
          <p:nvPr userDrawn="1"/>
        </p:nvSpPr>
        <p:spPr bwMode="auto">
          <a:xfrm>
            <a:off x="8534400" y="4802188"/>
            <a:ext cx="5334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EDC5982-AD5A-4446-9832-179B2F16F2D5}" type="slidenum">
              <a:rPr lang="en-US" altLang="en-US" smtClean="0">
                <a:solidFill>
                  <a:schemeClr val="bg1"/>
                </a:solidFill>
              </a:rPr>
              <a:pPr eaLnBrk="1" hangingPunct="1">
                <a:defRPr/>
              </a:pPr>
              <a:t>‹#›</a:t>
            </a:fld>
            <a:endParaRPr lang="en-US" altLang="en-US" dirty="0" smtClean="0"/>
          </a:p>
        </p:txBody>
      </p:sp>
      <p:sp>
        <p:nvSpPr>
          <p:cNvPr id="1030" name="TextBox 9"/>
          <p:cNvSpPr txBox="1">
            <a:spLocks noChangeArrowheads="1"/>
          </p:cNvSpPr>
          <p:nvPr userDrawn="1"/>
        </p:nvSpPr>
        <p:spPr bwMode="auto">
          <a:xfrm>
            <a:off x="0" y="4819650"/>
            <a:ext cx="9144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dirty="0" smtClean="0">
                <a:solidFill>
                  <a:schemeClr val="bg1"/>
                </a:solidFill>
              </a:rPr>
              <a:t>Washington State Department of Labor &amp; Industries</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06" r:id="rId3"/>
    <p:sldLayoutId id="2147483707" r:id="rId4"/>
    <p:sldLayoutId id="2147483708" r:id="rId5"/>
    <p:sldLayoutId id="2147483709" r:id="rId6"/>
    <p:sldLayoutId id="2147483738" r:id="rId7"/>
    <p:sldLayoutId id="2147483739" r:id="rId8"/>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4D4D4D"/>
          </a:solidFill>
          <a:latin typeface="+mj-lt"/>
          <a:ea typeface="+mj-ea"/>
          <a:cs typeface="+mj-cs"/>
        </a:defRPr>
      </a:lvl1pPr>
      <a:lvl2pPr algn="l" rtl="0" eaLnBrk="0" fontAlgn="base" hangingPunct="0">
        <a:spcBef>
          <a:spcPct val="0"/>
        </a:spcBef>
        <a:spcAft>
          <a:spcPct val="0"/>
        </a:spcAft>
        <a:defRPr sz="3200" b="1">
          <a:solidFill>
            <a:srgbClr val="4D4D4D"/>
          </a:solidFill>
          <a:latin typeface="Arial" charset="0"/>
        </a:defRPr>
      </a:lvl2pPr>
      <a:lvl3pPr algn="l" rtl="0" eaLnBrk="0" fontAlgn="base" hangingPunct="0">
        <a:spcBef>
          <a:spcPct val="0"/>
        </a:spcBef>
        <a:spcAft>
          <a:spcPct val="0"/>
        </a:spcAft>
        <a:defRPr sz="3200" b="1">
          <a:solidFill>
            <a:srgbClr val="4D4D4D"/>
          </a:solidFill>
          <a:latin typeface="Arial" charset="0"/>
        </a:defRPr>
      </a:lvl3pPr>
      <a:lvl4pPr algn="l" rtl="0" eaLnBrk="0" fontAlgn="base" hangingPunct="0">
        <a:spcBef>
          <a:spcPct val="0"/>
        </a:spcBef>
        <a:spcAft>
          <a:spcPct val="0"/>
        </a:spcAft>
        <a:defRPr sz="3200" b="1">
          <a:solidFill>
            <a:srgbClr val="4D4D4D"/>
          </a:solidFill>
          <a:latin typeface="Arial" charset="0"/>
        </a:defRPr>
      </a:lvl4pPr>
      <a:lvl5pPr algn="l" rtl="0" eaLnBrk="0" fontAlgn="base" hangingPunct="0">
        <a:spcBef>
          <a:spcPct val="0"/>
        </a:spcBef>
        <a:spcAft>
          <a:spcPct val="0"/>
        </a:spcAft>
        <a:defRPr sz="3200" b="1">
          <a:solidFill>
            <a:srgbClr val="4D4D4D"/>
          </a:solidFill>
          <a:latin typeface="Arial" charset="0"/>
        </a:defRPr>
      </a:lvl5pPr>
      <a:lvl6pPr marL="457200" algn="l" rtl="0" fontAlgn="base">
        <a:spcBef>
          <a:spcPct val="0"/>
        </a:spcBef>
        <a:spcAft>
          <a:spcPct val="0"/>
        </a:spcAft>
        <a:defRPr sz="3200" b="1">
          <a:solidFill>
            <a:srgbClr val="4D4D4D"/>
          </a:solidFill>
          <a:latin typeface="Arial" charset="0"/>
        </a:defRPr>
      </a:lvl6pPr>
      <a:lvl7pPr marL="914400" algn="l" rtl="0" fontAlgn="base">
        <a:spcBef>
          <a:spcPct val="0"/>
        </a:spcBef>
        <a:spcAft>
          <a:spcPct val="0"/>
        </a:spcAft>
        <a:defRPr sz="3200" b="1">
          <a:solidFill>
            <a:srgbClr val="4D4D4D"/>
          </a:solidFill>
          <a:latin typeface="Arial" charset="0"/>
        </a:defRPr>
      </a:lvl7pPr>
      <a:lvl8pPr marL="1371600" algn="l" rtl="0" fontAlgn="base">
        <a:spcBef>
          <a:spcPct val="0"/>
        </a:spcBef>
        <a:spcAft>
          <a:spcPct val="0"/>
        </a:spcAft>
        <a:defRPr sz="3200" b="1">
          <a:solidFill>
            <a:srgbClr val="4D4D4D"/>
          </a:solidFill>
          <a:latin typeface="Arial" charset="0"/>
        </a:defRPr>
      </a:lvl8pPr>
      <a:lvl9pPr marL="1828800" algn="l" rtl="0" fontAlgn="base">
        <a:spcBef>
          <a:spcPct val="0"/>
        </a:spcBef>
        <a:spcAft>
          <a:spcPct val="0"/>
        </a:spcAft>
        <a:defRPr sz="3200" b="1">
          <a:solidFill>
            <a:srgbClr val="4D4D4D"/>
          </a:solidFill>
          <a:latin typeface="Arial" charset="0"/>
        </a:defRPr>
      </a:lvl9pPr>
    </p:titleStyle>
    <p:bodyStyle>
      <a:lvl1pPr marL="342900" indent="-342900" algn="l" rtl="0" eaLnBrk="0" fontAlgn="base" hangingPunct="0">
        <a:spcBef>
          <a:spcPct val="20000"/>
        </a:spcBef>
        <a:spcAft>
          <a:spcPct val="0"/>
        </a:spcAft>
        <a:buClr>
          <a:srgbClr val="005595"/>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5595"/>
        </a:buClr>
        <a:buChar char="–"/>
        <a:defRPr sz="2400">
          <a:solidFill>
            <a:schemeClr val="tx1"/>
          </a:solidFill>
          <a:latin typeface="+mn-lt"/>
        </a:defRPr>
      </a:lvl2pPr>
      <a:lvl3pPr marL="1143000" indent="-228600" algn="l" rtl="0" eaLnBrk="0" fontAlgn="base" hangingPunct="0">
        <a:spcBef>
          <a:spcPct val="20000"/>
        </a:spcBef>
        <a:spcAft>
          <a:spcPct val="0"/>
        </a:spcAft>
        <a:buClr>
          <a:srgbClr val="005595"/>
        </a:buClr>
        <a:buChar char="•"/>
        <a:defRPr sz="2000">
          <a:solidFill>
            <a:schemeClr val="tx1"/>
          </a:solidFill>
          <a:latin typeface="+mn-lt"/>
        </a:defRPr>
      </a:lvl3pPr>
      <a:lvl4pPr marL="1600200" indent="-228600" algn="l" rtl="0" eaLnBrk="0" fontAlgn="base" hangingPunct="0">
        <a:spcBef>
          <a:spcPct val="20000"/>
        </a:spcBef>
        <a:spcAft>
          <a:spcPct val="0"/>
        </a:spcAft>
        <a:buClr>
          <a:srgbClr val="005595"/>
        </a:buClr>
        <a:buChar char="–"/>
        <a:defRPr>
          <a:solidFill>
            <a:schemeClr val="tx1"/>
          </a:solidFill>
          <a:latin typeface="+mn-lt"/>
        </a:defRPr>
      </a:lvl4pPr>
      <a:lvl5pPr marL="2057400" indent="-228600" algn="l" rtl="0" eaLnBrk="0" fontAlgn="base" hangingPunct="0">
        <a:spcBef>
          <a:spcPct val="20000"/>
        </a:spcBef>
        <a:spcAft>
          <a:spcPct val="0"/>
        </a:spcAft>
        <a:buClr>
          <a:srgbClr val="005595"/>
        </a:buClr>
        <a:buChar char="»"/>
        <a:defRPr>
          <a:solidFill>
            <a:schemeClr val="tx1"/>
          </a:solidFill>
          <a:latin typeface="+mn-lt"/>
        </a:defRPr>
      </a:lvl5pPr>
      <a:lvl6pPr marL="2514600" indent="-228600" algn="l" rtl="0" fontAlgn="base">
        <a:spcBef>
          <a:spcPct val="20000"/>
        </a:spcBef>
        <a:spcAft>
          <a:spcPct val="0"/>
        </a:spcAft>
        <a:buClr>
          <a:srgbClr val="005595"/>
        </a:buClr>
        <a:buChar char="»"/>
        <a:defRPr>
          <a:solidFill>
            <a:schemeClr val="tx1"/>
          </a:solidFill>
          <a:latin typeface="+mn-lt"/>
        </a:defRPr>
      </a:lvl6pPr>
      <a:lvl7pPr marL="2971800" indent="-228600" algn="l" rtl="0" fontAlgn="base">
        <a:spcBef>
          <a:spcPct val="20000"/>
        </a:spcBef>
        <a:spcAft>
          <a:spcPct val="0"/>
        </a:spcAft>
        <a:buClr>
          <a:srgbClr val="005595"/>
        </a:buClr>
        <a:buChar char="»"/>
        <a:defRPr>
          <a:solidFill>
            <a:schemeClr val="tx1"/>
          </a:solidFill>
          <a:latin typeface="+mn-lt"/>
        </a:defRPr>
      </a:lvl7pPr>
      <a:lvl8pPr marL="3429000" indent="-228600" algn="l" rtl="0" fontAlgn="base">
        <a:spcBef>
          <a:spcPct val="20000"/>
        </a:spcBef>
        <a:spcAft>
          <a:spcPct val="0"/>
        </a:spcAft>
        <a:buClr>
          <a:srgbClr val="005595"/>
        </a:buClr>
        <a:buChar char="»"/>
        <a:defRPr>
          <a:solidFill>
            <a:schemeClr val="tx1"/>
          </a:solidFill>
          <a:latin typeface="+mn-lt"/>
        </a:defRPr>
      </a:lvl8pPr>
      <a:lvl9pPr marL="3886200" indent="-228600" algn="l" rtl="0" fontAlgn="base">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85751"/>
            <a:ext cx="8382000"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1000" y="102870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1"/>
          <p:cNvSpPr>
            <a:spLocks noChangeArrowheads="1"/>
          </p:cNvSpPr>
          <p:nvPr userDrawn="1"/>
        </p:nvSpPr>
        <p:spPr bwMode="auto">
          <a:xfrm>
            <a:off x="0" y="4800600"/>
            <a:ext cx="9144000" cy="3429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1029" name="Rectangle 8"/>
          <p:cNvSpPr>
            <a:spLocks noChangeArrowheads="1"/>
          </p:cNvSpPr>
          <p:nvPr userDrawn="1"/>
        </p:nvSpPr>
        <p:spPr bwMode="auto">
          <a:xfrm>
            <a:off x="8534400" y="4885283"/>
            <a:ext cx="5334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5993F16-54AC-4E71-A258-FD7D9FFC42BE}" type="slidenum">
              <a:rPr lang="en-US" altLang="en-US" sz="1050" smtClean="0">
                <a:solidFill>
                  <a:schemeClr val="bg1"/>
                </a:solidFill>
              </a:rPr>
              <a:pPr eaLnBrk="1" hangingPunct="1">
                <a:defRPr/>
              </a:pPr>
              <a:t>‹#›</a:t>
            </a:fld>
            <a:endParaRPr lang="en-US" altLang="en-US" dirty="0"/>
          </a:p>
        </p:txBody>
      </p:sp>
      <p:sp>
        <p:nvSpPr>
          <p:cNvPr id="1030" name="TextBox 9"/>
          <p:cNvSpPr txBox="1">
            <a:spLocks noChangeArrowheads="1"/>
          </p:cNvSpPr>
          <p:nvPr userDrawn="1"/>
        </p:nvSpPr>
        <p:spPr bwMode="auto">
          <a:xfrm>
            <a:off x="304800" y="4857750"/>
            <a:ext cx="82296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050" dirty="0">
                <a:solidFill>
                  <a:schemeClr val="bg1"/>
                </a:solidFill>
              </a:rPr>
              <a:t>Washington State Department of Labor &amp; Industries</a:t>
            </a:r>
          </a:p>
        </p:txBody>
      </p:sp>
    </p:spTree>
    <p:extLst>
      <p:ext uri="{BB962C8B-B14F-4D97-AF65-F5344CB8AC3E}">
        <p14:creationId xmlns:p14="http://schemas.microsoft.com/office/powerpoint/2010/main" val="21962032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1" r:id="rId7"/>
    <p:sldLayoutId id="2147483722" r:id="rId8"/>
    <p:sldLayoutId id="2147483723" r:id="rId9"/>
    <p:sldLayoutId id="2147483740" r:id="rId10"/>
    <p:sldLayoutId id="2147483741" r:id="rId11"/>
  </p:sldLayoutIdLst>
  <p:hf sldNum="0" hdr="0" dt="0"/>
  <p:txStyles>
    <p:titleStyle>
      <a:lvl1pPr algn="l" rtl="0" eaLnBrk="0" fontAlgn="base" hangingPunct="0">
        <a:spcBef>
          <a:spcPct val="0"/>
        </a:spcBef>
        <a:spcAft>
          <a:spcPct val="0"/>
        </a:spcAft>
        <a:defRPr sz="2250" b="1">
          <a:solidFill>
            <a:srgbClr val="4D4D4D"/>
          </a:solidFill>
          <a:latin typeface="+mj-lt"/>
          <a:ea typeface="+mj-ea"/>
          <a:cs typeface="+mj-cs"/>
        </a:defRPr>
      </a:lvl1pPr>
      <a:lvl2pPr algn="l" rtl="0" eaLnBrk="0" fontAlgn="base" hangingPunct="0">
        <a:spcBef>
          <a:spcPct val="0"/>
        </a:spcBef>
        <a:spcAft>
          <a:spcPct val="0"/>
        </a:spcAft>
        <a:defRPr sz="2400" b="1">
          <a:solidFill>
            <a:srgbClr val="4D4D4D"/>
          </a:solidFill>
          <a:latin typeface="Arial" charset="0"/>
        </a:defRPr>
      </a:lvl2pPr>
      <a:lvl3pPr algn="l" rtl="0" eaLnBrk="0" fontAlgn="base" hangingPunct="0">
        <a:spcBef>
          <a:spcPct val="0"/>
        </a:spcBef>
        <a:spcAft>
          <a:spcPct val="0"/>
        </a:spcAft>
        <a:defRPr sz="2400" b="1">
          <a:solidFill>
            <a:srgbClr val="4D4D4D"/>
          </a:solidFill>
          <a:latin typeface="Arial" charset="0"/>
        </a:defRPr>
      </a:lvl3pPr>
      <a:lvl4pPr algn="l" rtl="0" eaLnBrk="0" fontAlgn="base" hangingPunct="0">
        <a:spcBef>
          <a:spcPct val="0"/>
        </a:spcBef>
        <a:spcAft>
          <a:spcPct val="0"/>
        </a:spcAft>
        <a:defRPr sz="2400" b="1">
          <a:solidFill>
            <a:srgbClr val="4D4D4D"/>
          </a:solidFill>
          <a:latin typeface="Arial" charset="0"/>
        </a:defRPr>
      </a:lvl4pPr>
      <a:lvl5pPr algn="l" rtl="0" eaLnBrk="0" fontAlgn="base" hangingPunct="0">
        <a:spcBef>
          <a:spcPct val="0"/>
        </a:spcBef>
        <a:spcAft>
          <a:spcPct val="0"/>
        </a:spcAft>
        <a:defRPr sz="2400" b="1">
          <a:solidFill>
            <a:srgbClr val="4D4D4D"/>
          </a:solidFill>
          <a:latin typeface="Arial" charset="0"/>
        </a:defRPr>
      </a:lvl5pPr>
      <a:lvl6pPr marL="342900" algn="l" rtl="0" fontAlgn="base">
        <a:spcBef>
          <a:spcPct val="0"/>
        </a:spcBef>
        <a:spcAft>
          <a:spcPct val="0"/>
        </a:spcAft>
        <a:defRPr sz="2400" b="1">
          <a:solidFill>
            <a:srgbClr val="4D4D4D"/>
          </a:solidFill>
          <a:latin typeface="Arial" charset="0"/>
        </a:defRPr>
      </a:lvl6pPr>
      <a:lvl7pPr marL="685800" algn="l" rtl="0" fontAlgn="base">
        <a:spcBef>
          <a:spcPct val="0"/>
        </a:spcBef>
        <a:spcAft>
          <a:spcPct val="0"/>
        </a:spcAft>
        <a:defRPr sz="2400" b="1">
          <a:solidFill>
            <a:srgbClr val="4D4D4D"/>
          </a:solidFill>
          <a:latin typeface="Arial" charset="0"/>
        </a:defRPr>
      </a:lvl7pPr>
      <a:lvl8pPr marL="1028700" algn="l" rtl="0" fontAlgn="base">
        <a:spcBef>
          <a:spcPct val="0"/>
        </a:spcBef>
        <a:spcAft>
          <a:spcPct val="0"/>
        </a:spcAft>
        <a:defRPr sz="2400" b="1">
          <a:solidFill>
            <a:srgbClr val="4D4D4D"/>
          </a:solidFill>
          <a:latin typeface="Arial" charset="0"/>
        </a:defRPr>
      </a:lvl8pPr>
      <a:lvl9pPr marL="1371600" algn="l" rtl="0" fontAlgn="base">
        <a:spcBef>
          <a:spcPct val="0"/>
        </a:spcBef>
        <a:spcAft>
          <a:spcPct val="0"/>
        </a:spcAft>
        <a:defRPr sz="2400" b="1">
          <a:solidFill>
            <a:srgbClr val="4D4D4D"/>
          </a:solidFill>
          <a:latin typeface="Arial" charset="0"/>
        </a:defRPr>
      </a:lvl9pPr>
    </p:titleStyle>
    <p:bodyStyle>
      <a:lvl1pPr marL="257175" indent="-257175" algn="l" rtl="0" eaLnBrk="0" fontAlgn="base" hangingPunct="0">
        <a:spcBef>
          <a:spcPct val="20000"/>
        </a:spcBef>
        <a:spcAft>
          <a:spcPct val="0"/>
        </a:spcAft>
        <a:buClr>
          <a:srgbClr val="005595"/>
        </a:buClr>
        <a:buFont typeface="Wingdings" pitchFamily="2" charset="2"/>
        <a:buChar char="§"/>
        <a:defRPr sz="2100">
          <a:solidFill>
            <a:schemeClr val="tx1"/>
          </a:solidFill>
          <a:latin typeface="+mn-lt"/>
          <a:ea typeface="+mn-ea"/>
          <a:cs typeface="+mn-cs"/>
        </a:defRPr>
      </a:lvl1pPr>
      <a:lvl2pPr marL="557213" indent="-214313" algn="l" rtl="0" eaLnBrk="0" fontAlgn="base" hangingPunct="0">
        <a:spcBef>
          <a:spcPct val="20000"/>
        </a:spcBef>
        <a:spcAft>
          <a:spcPct val="0"/>
        </a:spcAft>
        <a:buClr>
          <a:srgbClr val="005595"/>
        </a:buClr>
        <a:buChar char="–"/>
        <a:defRPr sz="1800">
          <a:solidFill>
            <a:schemeClr val="tx1"/>
          </a:solidFill>
          <a:latin typeface="+mn-lt"/>
        </a:defRPr>
      </a:lvl2pPr>
      <a:lvl3pPr marL="857250" indent="-171450" algn="l" rtl="0" eaLnBrk="0" fontAlgn="base" hangingPunct="0">
        <a:spcBef>
          <a:spcPct val="20000"/>
        </a:spcBef>
        <a:spcAft>
          <a:spcPct val="0"/>
        </a:spcAft>
        <a:buClr>
          <a:srgbClr val="005595"/>
        </a:buClr>
        <a:buChar char="•"/>
        <a:defRPr sz="1500">
          <a:solidFill>
            <a:schemeClr val="tx1"/>
          </a:solidFill>
          <a:latin typeface="+mn-lt"/>
        </a:defRPr>
      </a:lvl3pPr>
      <a:lvl4pPr marL="1200150" indent="-171450" algn="l" rtl="0" eaLnBrk="0" fontAlgn="base" hangingPunct="0">
        <a:spcBef>
          <a:spcPct val="20000"/>
        </a:spcBef>
        <a:spcAft>
          <a:spcPct val="0"/>
        </a:spcAft>
        <a:buClr>
          <a:srgbClr val="005595"/>
        </a:buClr>
        <a:buChar char="–"/>
        <a:defRPr>
          <a:solidFill>
            <a:schemeClr val="tx1"/>
          </a:solidFill>
          <a:latin typeface="+mn-lt"/>
        </a:defRPr>
      </a:lvl4pPr>
      <a:lvl5pPr marL="1543050" indent="-171450" algn="l" rtl="0" eaLnBrk="0" fontAlgn="base" hangingPunct="0">
        <a:spcBef>
          <a:spcPct val="20000"/>
        </a:spcBef>
        <a:spcAft>
          <a:spcPct val="0"/>
        </a:spcAft>
        <a:buClr>
          <a:srgbClr val="005595"/>
        </a:buClr>
        <a:buChar char="»"/>
        <a:defRPr>
          <a:solidFill>
            <a:schemeClr val="tx1"/>
          </a:solidFill>
          <a:latin typeface="+mn-lt"/>
        </a:defRPr>
      </a:lvl5pPr>
      <a:lvl6pPr marL="1885950" indent="-171450" algn="l" rtl="0" fontAlgn="base">
        <a:spcBef>
          <a:spcPct val="20000"/>
        </a:spcBef>
        <a:spcAft>
          <a:spcPct val="0"/>
        </a:spcAft>
        <a:buClr>
          <a:srgbClr val="005595"/>
        </a:buClr>
        <a:buChar char="»"/>
        <a:defRPr>
          <a:solidFill>
            <a:schemeClr val="tx1"/>
          </a:solidFill>
          <a:latin typeface="+mn-lt"/>
        </a:defRPr>
      </a:lvl6pPr>
      <a:lvl7pPr marL="2228850" indent="-171450" algn="l" rtl="0" fontAlgn="base">
        <a:spcBef>
          <a:spcPct val="20000"/>
        </a:spcBef>
        <a:spcAft>
          <a:spcPct val="0"/>
        </a:spcAft>
        <a:buClr>
          <a:srgbClr val="005595"/>
        </a:buClr>
        <a:buChar char="»"/>
        <a:defRPr>
          <a:solidFill>
            <a:schemeClr val="tx1"/>
          </a:solidFill>
          <a:latin typeface="+mn-lt"/>
        </a:defRPr>
      </a:lvl7pPr>
      <a:lvl8pPr marL="2571750" indent="-171450" algn="l" rtl="0" fontAlgn="base">
        <a:spcBef>
          <a:spcPct val="20000"/>
        </a:spcBef>
        <a:spcAft>
          <a:spcPct val="0"/>
        </a:spcAft>
        <a:buClr>
          <a:srgbClr val="005595"/>
        </a:buClr>
        <a:buChar char="»"/>
        <a:defRPr>
          <a:solidFill>
            <a:schemeClr val="tx1"/>
          </a:solidFill>
          <a:latin typeface="+mn-lt"/>
        </a:defRPr>
      </a:lvl8pPr>
      <a:lvl9pPr marL="2914650" indent="-171450" algn="l" rtl="0" fontAlgn="base">
        <a:spcBef>
          <a:spcPct val="20000"/>
        </a:spcBef>
        <a:spcAft>
          <a:spcPct val="0"/>
        </a:spcAft>
        <a:buClr>
          <a:srgbClr val="005595"/>
        </a:buClr>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85751"/>
            <a:ext cx="838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102870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1"/>
          <p:cNvSpPr>
            <a:spLocks noChangeArrowheads="1"/>
          </p:cNvSpPr>
          <p:nvPr/>
        </p:nvSpPr>
        <p:spPr bwMode="auto">
          <a:xfrm>
            <a:off x="0" y="4800600"/>
            <a:ext cx="9144000" cy="3429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1029" name="Rectangle 8"/>
          <p:cNvSpPr>
            <a:spLocks noChangeArrowheads="1"/>
          </p:cNvSpPr>
          <p:nvPr/>
        </p:nvSpPr>
        <p:spPr bwMode="auto">
          <a:xfrm>
            <a:off x="8534400" y="4802189"/>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740718-5B4B-4BC8-90B5-868D7947FB7B}" type="slidenum">
              <a:rPr lang="en-US" altLang="en-US" sz="1800">
                <a:solidFill>
                  <a:schemeClr val="bg1"/>
                </a:solidFill>
              </a:rPr>
              <a:pPr eaLnBrk="1" hangingPunct="1"/>
              <a:t>‹#›</a:t>
            </a:fld>
            <a:endParaRPr lang="en-US" altLang="en-US" sz="1800" dirty="0"/>
          </a:p>
        </p:txBody>
      </p:sp>
      <p:sp>
        <p:nvSpPr>
          <p:cNvPr id="1030" name="TextBox 9"/>
          <p:cNvSpPr txBox="1">
            <a:spLocks noChangeArrowheads="1"/>
          </p:cNvSpPr>
          <p:nvPr/>
        </p:nvSpPr>
        <p:spPr bwMode="auto">
          <a:xfrm>
            <a:off x="0" y="4819650"/>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dirty="0" smtClean="0">
                <a:solidFill>
                  <a:schemeClr val="bg1"/>
                </a:solidFill>
              </a:rPr>
              <a:t>Washington State Department of Labor &amp; Industries</a:t>
            </a:r>
          </a:p>
        </p:txBody>
      </p:sp>
    </p:spTree>
    <p:extLst>
      <p:ext uri="{BB962C8B-B14F-4D97-AF65-F5344CB8AC3E}">
        <p14:creationId xmlns:p14="http://schemas.microsoft.com/office/powerpoint/2010/main" val="115152650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189" algn="l" rtl="0" eaLnBrk="1" fontAlgn="base" hangingPunct="1">
        <a:spcBef>
          <a:spcPct val="0"/>
        </a:spcBef>
        <a:spcAft>
          <a:spcPct val="0"/>
        </a:spcAft>
        <a:defRPr sz="3200" b="1">
          <a:solidFill>
            <a:srgbClr val="4D4D4D"/>
          </a:solidFill>
          <a:latin typeface="Arial" charset="0"/>
        </a:defRPr>
      </a:lvl6pPr>
      <a:lvl7pPr marL="914378" algn="l" rtl="0" eaLnBrk="1" fontAlgn="base" hangingPunct="1">
        <a:spcBef>
          <a:spcPct val="0"/>
        </a:spcBef>
        <a:spcAft>
          <a:spcPct val="0"/>
        </a:spcAft>
        <a:defRPr sz="3200" b="1">
          <a:solidFill>
            <a:srgbClr val="4D4D4D"/>
          </a:solidFill>
          <a:latin typeface="Arial" charset="0"/>
        </a:defRPr>
      </a:lvl7pPr>
      <a:lvl8pPr marL="1371566" algn="l" rtl="0" eaLnBrk="1" fontAlgn="base" hangingPunct="1">
        <a:spcBef>
          <a:spcPct val="0"/>
        </a:spcBef>
        <a:spcAft>
          <a:spcPct val="0"/>
        </a:spcAft>
        <a:defRPr sz="3200" b="1">
          <a:solidFill>
            <a:srgbClr val="4D4D4D"/>
          </a:solidFill>
          <a:latin typeface="Arial" charset="0"/>
        </a:defRPr>
      </a:lvl8pPr>
      <a:lvl9pPr marL="1828754" algn="l" rtl="0" eaLnBrk="1" fontAlgn="base" hangingPunct="1">
        <a:spcBef>
          <a:spcPct val="0"/>
        </a:spcBef>
        <a:spcAft>
          <a:spcPct val="0"/>
        </a:spcAft>
        <a:defRPr sz="3200" b="1">
          <a:solidFill>
            <a:srgbClr val="4D4D4D"/>
          </a:solidFill>
          <a:latin typeface="Arial" charset="0"/>
        </a:defRPr>
      </a:lvl9pPr>
    </p:titleStyle>
    <p:bodyStyle>
      <a:lvl1pPr marL="342892" indent="-342892" algn="l" rtl="0" eaLnBrk="1" fontAlgn="base" hangingPunct="1">
        <a:spcBef>
          <a:spcPct val="20000"/>
        </a:spcBef>
        <a:spcAft>
          <a:spcPct val="0"/>
        </a:spcAft>
        <a:buClr>
          <a:srgbClr val="005595"/>
        </a:buClr>
        <a:buFont typeface="Wingdings" panose="05000000000000000000" pitchFamily="2" charset="2"/>
        <a:buChar char="§"/>
        <a:defRPr sz="2800">
          <a:solidFill>
            <a:schemeClr val="tx1"/>
          </a:solidFill>
          <a:latin typeface="+mn-lt"/>
          <a:ea typeface="+mn-ea"/>
          <a:cs typeface="+mn-cs"/>
        </a:defRPr>
      </a:lvl1pPr>
      <a:lvl2pPr marL="742931" indent="-285743" algn="l" rtl="0" eaLnBrk="1" fontAlgn="base" hangingPunct="1">
        <a:spcBef>
          <a:spcPct val="20000"/>
        </a:spcBef>
        <a:spcAft>
          <a:spcPct val="0"/>
        </a:spcAft>
        <a:buClr>
          <a:srgbClr val="005595"/>
        </a:buClr>
        <a:buChar char="–"/>
        <a:defRPr sz="2400">
          <a:solidFill>
            <a:schemeClr val="tx1"/>
          </a:solidFill>
          <a:latin typeface="+mn-lt"/>
        </a:defRPr>
      </a:lvl2pPr>
      <a:lvl3pPr marL="1142972" indent="-228594" algn="l" rtl="0" eaLnBrk="1" fontAlgn="base" hangingPunct="1">
        <a:spcBef>
          <a:spcPct val="20000"/>
        </a:spcBef>
        <a:spcAft>
          <a:spcPct val="0"/>
        </a:spcAft>
        <a:buClr>
          <a:srgbClr val="005595"/>
        </a:buClr>
        <a:buChar char="•"/>
        <a:defRPr sz="2000">
          <a:solidFill>
            <a:schemeClr val="tx1"/>
          </a:solidFill>
          <a:latin typeface="+mn-lt"/>
        </a:defRPr>
      </a:lvl3pPr>
      <a:lvl4pPr marL="1600160" indent="-228594" algn="l" rtl="0" eaLnBrk="1" fontAlgn="base" hangingPunct="1">
        <a:spcBef>
          <a:spcPct val="20000"/>
        </a:spcBef>
        <a:spcAft>
          <a:spcPct val="0"/>
        </a:spcAft>
        <a:buClr>
          <a:srgbClr val="005595"/>
        </a:buClr>
        <a:buChar char="–"/>
        <a:defRPr>
          <a:solidFill>
            <a:schemeClr val="tx1"/>
          </a:solidFill>
          <a:latin typeface="+mn-lt"/>
        </a:defRPr>
      </a:lvl4pPr>
      <a:lvl5pPr marL="2057348" indent="-228594" algn="l" rtl="0" eaLnBrk="1" fontAlgn="base" hangingPunct="1">
        <a:spcBef>
          <a:spcPct val="20000"/>
        </a:spcBef>
        <a:spcAft>
          <a:spcPct val="0"/>
        </a:spcAft>
        <a:buClr>
          <a:srgbClr val="005595"/>
        </a:buClr>
        <a:buChar char="»"/>
        <a:defRPr>
          <a:solidFill>
            <a:schemeClr val="tx1"/>
          </a:solidFill>
          <a:latin typeface="+mn-lt"/>
        </a:defRPr>
      </a:lvl5pPr>
      <a:lvl6pPr marL="2514537" indent="-228594" algn="l" rtl="0" eaLnBrk="1" fontAlgn="base" hangingPunct="1">
        <a:spcBef>
          <a:spcPct val="20000"/>
        </a:spcBef>
        <a:spcAft>
          <a:spcPct val="0"/>
        </a:spcAft>
        <a:buClr>
          <a:srgbClr val="005595"/>
        </a:buClr>
        <a:buChar char="»"/>
        <a:defRPr>
          <a:solidFill>
            <a:schemeClr val="tx1"/>
          </a:solidFill>
          <a:latin typeface="+mn-lt"/>
        </a:defRPr>
      </a:lvl6pPr>
      <a:lvl7pPr marL="2971726" indent="-228594" algn="l" rtl="0" eaLnBrk="1" fontAlgn="base" hangingPunct="1">
        <a:spcBef>
          <a:spcPct val="20000"/>
        </a:spcBef>
        <a:spcAft>
          <a:spcPct val="0"/>
        </a:spcAft>
        <a:buClr>
          <a:srgbClr val="005595"/>
        </a:buClr>
        <a:buChar char="»"/>
        <a:defRPr>
          <a:solidFill>
            <a:schemeClr val="tx1"/>
          </a:solidFill>
          <a:latin typeface="+mn-lt"/>
        </a:defRPr>
      </a:lvl7pPr>
      <a:lvl8pPr marL="3428915" indent="-228594" algn="l" rtl="0" eaLnBrk="1" fontAlgn="base" hangingPunct="1">
        <a:spcBef>
          <a:spcPct val="20000"/>
        </a:spcBef>
        <a:spcAft>
          <a:spcPct val="0"/>
        </a:spcAft>
        <a:buClr>
          <a:srgbClr val="005595"/>
        </a:buClr>
        <a:buChar char="»"/>
        <a:defRPr>
          <a:solidFill>
            <a:schemeClr val="tx1"/>
          </a:solidFill>
          <a:latin typeface="+mn-lt"/>
        </a:defRPr>
      </a:lvl8pPr>
      <a:lvl9pPr marL="3886103" indent="-228594" algn="l" rtl="0" eaLnBrk="1" fontAlgn="base" hangingPunct="1">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85751"/>
            <a:ext cx="838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102870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1"/>
          <p:cNvSpPr>
            <a:spLocks noChangeArrowheads="1"/>
          </p:cNvSpPr>
          <p:nvPr userDrawn="1"/>
        </p:nvSpPr>
        <p:spPr bwMode="auto">
          <a:xfrm>
            <a:off x="0" y="4800600"/>
            <a:ext cx="9144000" cy="3429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smtClean="0"/>
          </a:p>
        </p:txBody>
      </p:sp>
      <p:sp>
        <p:nvSpPr>
          <p:cNvPr id="1029" name="Rectangle 8"/>
          <p:cNvSpPr>
            <a:spLocks noChangeArrowheads="1"/>
          </p:cNvSpPr>
          <p:nvPr userDrawn="1"/>
        </p:nvSpPr>
        <p:spPr bwMode="auto">
          <a:xfrm>
            <a:off x="8534400" y="4802189"/>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EDC5982-AD5A-4446-9832-179B2F16F2D5}" type="slidenum">
              <a:rPr lang="en-US" altLang="en-US" sz="1800" smtClean="0">
                <a:solidFill>
                  <a:schemeClr val="bg1"/>
                </a:solidFill>
              </a:rPr>
              <a:pPr eaLnBrk="1" hangingPunct="1">
                <a:defRPr/>
              </a:pPr>
              <a:t>‹#›</a:t>
            </a:fld>
            <a:endParaRPr lang="en-US" altLang="en-US" sz="1800" dirty="0" smtClean="0"/>
          </a:p>
        </p:txBody>
      </p:sp>
      <p:sp>
        <p:nvSpPr>
          <p:cNvPr id="1030" name="TextBox 9"/>
          <p:cNvSpPr txBox="1">
            <a:spLocks noChangeArrowheads="1"/>
          </p:cNvSpPr>
          <p:nvPr userDrawn="1"/>
        </p:nvSpPr>
        <p:spPr bwMode="auto">
          <a:xfrm>
            <a:off x="0" y="4819650"/>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dirty="0" smtClean="0">
                <a:solidFill>
                  <a:schemeClr val="bg1"/>
                </a:solidFill>
              </a:rPr>
              <a:t>Washington State Department of Labor &amp; Industries</a:t>
            </a:r>
          </a:p>
        </p:txBody>
      </p:sp>
    </p:spTree>
    <p:extLst>
      <p:ext uri="{BB962C8B-B14F-4D97-AF65-F5344CB8AC3E}">
        <p14:creationId xmlns:p14="http://schemas.microsoft.com/office/powerpoint/2010/main" val="187665653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4D4D4D"/>
          </a:solidFill>
          <a:latin typeface="+mj-lt"/>
          <a:ea typeface="+mj-ea"/>
          <a:cs typeface="+mj-cs"/>
        </a:defRPr>
      </a:lvl1pPr>
      <a:lvl2pPr algn="l" rtl="0" eaLnBrk="0" fontAlgn="base" hangingPunct="0">
        <a:spcBef>
          <a:spcPct val="0"/>
        </a:spcBef>
        <a:spcAft>
          <a:spcPct val="0"/>
        </a:spcAft>
        <a:defRPr sz="3200" b="1">
          <a:solidFill>
            <a:srgbClr val="4D4D4D"/>
          </a:solidFill>
          <a:latin typeface="Arial" charset="0"/>
        </a:defRPr>
      </a:lvl2pPr>
      <a:lvl3pPr algn="l" rtl="0" eaLnBrk="0" fontAlgn="base" hangingPunct="0">
        <a:spcBef>
          <a:spcPct val="0"/>
        </a:spcBef>
        <a:spcAft>
          <a:spcPct val="0"/>
        </a:spcAft>
        <a:defRPr sz="3200" b="1">
          <a:solidFill>
            <a:srgbClr val="4D4D4D"/>
          </a:solidFill>
          <a:latin typeface="Arial" charset="0"/>
        </a:defRPr>
      </a:lvl3pPr>
      <a:lvl4pPr algn="l" rtl="0" eaLnBrk="0" fontAlgn="base" hangingPunct="0">
        <a:spcBef>
          <a:spcPct val="0"/>
        </a:spcBef>
        <a:spcAft>
          <a:spcPct val="0"/>
        </a:spcAft>
        <a:defRPr sz="3200" b="1">
          <a:solidFill>
            <a:srgbClr val="4D4D4D"/>
          </a:solidFill>
          <a:latin typeface="Arial" charset="0"/>
        </a:defRPr>
      </a:lvl4pPr>
      <a:lvl5pPr algn="l" rtl="0" eaLnBrk="0" fontAlgn="base" hangingPunct="0">
        <a:spcBef>
          <a:spcPct val="0"/>
        </a:spcBef>
        <a:spcAft>
          <a:spcPct val="0"/>
        </a:spcAft>
        <a:defRPr sz="3200" b="1">
          <a:solidFill>
            <a:srgbClr val="4D4D4D"/>
          </a:solidFill>
          <a:latin typeface="Arial" charset="0"/>
        </a:defRPr>
      </a:lvl5pPr>
      <a:lvl6pPr marL="457189" algn="l" rtl="0" fontAlgn="base">
        <a:spcBef>
          <a:spcPct val="0"/>
        </a:spcBef>
        <a:spcAft>
          <a:spcPct val="0"/>
        </a:spcAft>
        <a:defRPr sz="3200" b="1">
          <a:solidFill>
            <a:srgbClr val="4D4D4D"/>
          </a:solidFill>
          <a:latin typeface="Arial" charset="0"/>
        </a:defRPr>
      </a:lvl6pPr>
      <a:lvl7pPr marL="914378" algn="l" rtl="0" fontAlgn="base">
        <a:spcBef>
          <a:spcPct val="0"/>
        </a:spcBef>
        <a:spcAft>
          <a:spcPct val="0"/>
        </a:spcAft>
        <a:defRPr sz="3200" b="1">
          <a:solidFill>
            <a:srgbClr val="4D4D4D"/>
          </a:solidFill>
          <a:latin typeface="Arial" charset="0"/>
        </a:defRPr>
      </a:lvl7pPr>
      <a:lvl8pPr marL="1371566" algn="l" rtl="0" fontAlgn="base">
        <a:spcBef>
          <a:spcPct val="0"/>
        </a:spcBef>
        <a:spcAft>
          <a:spcPct val="0"/>
        </a:spcAft>
        <a:defRPr sz="3200" b="1">
          <a:solidFill>
            <a:srgbClr val="4D4D4D"/>
          </a:solidFill>
          <a:latin typeface="Arial" charset="0"/>
        </a:defRPr>
      </a:lvl8pPr>
      <a:lvl9pPr marL="1828754" algn="l" rtl="0" fontAlgn="base">
        <a:spcBef>
          <a:spcPct val="0"/>
        </a:spcBef>
        <a:spcAft>
          <a:spcPct val="0"/>
        </a:spcAft>
        <a:defRPr sz="3200" b="1">
          <a:solidFill>
            <a:srgbClr val="4D4D4D"/>
          </a:solidFill>
          <a:latin typeface="Arial" charset="0"/>
        </a:defRPr>
      </a:lvl9pPr>
    </p:titleStyle>
    <p:bodyStyle>
      <a:lvl1pPr marL="342892" indent="-342892" algn="l" rtl="0" eaLnBrk="0" fontAlgn="base" hangingPunct="0">
        <a:spcBef>
          <a:spcPct val="20000"/>
        </a:spcBef>
        <a:spcAft>
          <a:spcPct val="0"/>
        </a:spcAft>
        <a:buClr>
          <a:srgbClr val="005595"/>
        </a:buClr>
        <a:buFont typeface="Wingdings" panose="05000000000000000000" pitchFamily="2" charset="2"/>
        <a:buChar char="§"/>
        <a:defRPr sz="2800">
          <a:solidFill>
            <a:schemeClr val="tx1"/>
          </a:solidFill>
          <a:latin typeface="+mn-lt"/>
          <a:ea typeface="+mn-ea"/>
          <a:cs typeface="+mn-cs"/>
        </a:defRPr>
      </a:lvl1pPr>
      <a:lvl2pPr marL="742931" indent="-285743" algn="l" rtl="0" eaLnBrk="0" fontAlgn="base" hangingPunct="0">
        <a:spcBef>
          <a:spcPct val="20000"/>
        </a:spcBef>
        <a:spcAft>
          <a:spcPct val="0"/>
        </a:spcAft>
        <a:buClr>
          <a:srgbClr val="005595"/>
        </a:buClr>
        <a:buChar char="–"/>
        <a:defRPr sz="2400">
          <a:solidFill>
            <a:schemeClr val="tx1"/>
          </a:solidFill>
          <a:latin typeface="+mn-lt"/>
        </a:defRPr>
      </a:lvl2pPr>
      <a:lvl3pPr marL="1142972" indent="-228594" algn="l" rtl="0" eaLnBrk="0" fontAlgn="base" hangingPunct="0">
        <a:spcBef>
          <a:spcPct val="20000"/>
        </a:spcBef>
        <a:spcAft>
          <a:spcPct val="0"/>
        </a:spcAft>
        <a:buClr>
          <a:srgbClr val="005595"/>
        </a:buClr>
        <a:buChar char="•"/>
        <a:defRPr sz="2000">
          <a:solidFill>
            <a:schemeClr val="tx1"/>
          </a:solidFill>
          <a:latin typeface="+mn-lt"/>
        </a:defRPr>
      </a:lvl3pPr>
      <a:lvl4pPr marL="1600160" indent="-228594" algn="l" rtl="0" eaLnBrk="0" fontAlgn="base" hangingPunct="0">
        <a:spcBef>
          <a:spcPct val="20000"/>
        </a:spcBef>
        <a:spcAft>
          <a:spcPct val="0"/>
        </a:spcAft>
        <a:buClr>
          <a:srgbClr val="005595"/>
        </a:buClr>
        <a:buChar char="–"/>
        <a:defRPr>
          <a:solidFill>
            <a:schemeClr val="tx1"/>
          </a:solidFill>
          <a:latin typeface="+mn-lt"/>
        </a:defRPr>
      </a:lvl4pPr>
      <a:lvl5pPr marL="2057348" indent="-228594" algn="l" rtl="0" eaLnBrk="0" fontAlgn="base" hangingPunct="0">
        <a:spcBef>
          <a:spcPct val="20000"/>
        </a:spcBef>
        <a:spcAft>
          <a:spcPct val="0"/>
        </a:spcAft>
        <a:buClr>
          <a:srgbClr val="005595"/>
        </a:buClr>
        <a:buChar char="»"/>
        <a:defRPr>
          <a:solidFill>
            <a:schemeClr val="tx1"/>
          </a:solidFill>
          <a:latin typeface="+mn-lt"/>
        </a:defRPr>
      </a:lvl5pPr>
      <a:lvl6pPr marL="2514537" indent="-228594" algn="l" rtl="0" fontAlgn="base">
        <a:spcBef>
          <a:spcPct val="20000"/>
        </a:spcBef>
        <a:spcAft>
          <a:spcPct val="0"/>
        </a:spcAft>
        <a:buClr>
          <a:srgbClr val="005595"/>
        </a:buClr>
        <a:buChar char="»"/>
        <a:defRPr>
          <a:solidFill>
            <a:schemeClr val="tx1"/>
          </a:solidFill>
          <a:latin typeface="+mn-lt"/>
        </a:defRPr>
      </a:lvl6pPr>
      <a:lvl7pPr marL="2971726" indent="-228594" algn="l" rtl="0" fontAlgn="base">
        <a:spcBef>
          <a:spcPct val="20000"/>
        </a:spcBef>
        <a:spcAft>
          <a:spcPct val="0"/>
        </a:spcAft>
        <a:buClr>
          <a:srgbClr val="005595"/>
        </a:buClr>
        <a:buChar char="»"/>
        <a:defRPr>
          <a:solidFill>
            <a:schemeClr val="tx1"/>
          </a:solidFill>
          <a:latin typeface="+mn-lt"/>
        </a:defRPr>
      </a:lvl7pPr>
      <a:lvl8pPr marL="3428915" indent="-228594" algn="l" rtl="0" fontAlgn="base">
        <a:spcBef>
          <a:spcPct val="20000"/>
        </a:spcBef>
        <a:spcAft>
          <a:spcPct val="0"/>
        </a:spcAft>
        <a:buClr>
          <a:srgbClr val="005595"/>
        </a:buClr>
        <a:buChar char="»"/>
        <a:defRPr>
          <a:solidFill>
            <a:schemeClr val="tx1"/>
          </a:solidFill>
          <a:latin typeface="+mn-lt"/>
        </a:defRPr>
      </a:lvl8pPr>
      <a:lvl9pPr marL="3886103" indent="-228594" algn="l" rtl="0" fontAlgn="base">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lni.wa.gov/patient-care/advisory-committees/industrial-insurance-medical-advisory-committee-iimac"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hca.wa.gov/assets/program/TMS-final-findings-and-decision.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app.leg.wa.gov/rcw/default.aspx?cite=70.14.120" TargetMode="External"/><Relationship Id="rId5" Type="http://schemas.openxmlformats.org/officeDocument/2006/relationships/hyperlink" Target="https://app.leg.wa.gov/RCW/default.aspx?cite=70.14.110" TargetMode="External"/><Relationship Id="rId4" Type="http://schemas.openxmlformats.org/officeDocument/2006/relationships/hyperlink" Target="https://app.leg.wa.gov/RCW/default.aspx?cite=70.14.09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app.leg.wa.gov/WAC/default.aspx?cite=296-20-02850"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app.leg.wa.gov/wac/default.aspx?cite=296-20-01100"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app.leg.wa.gov/wac/default.aspx?cite=296-20-0100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lni.wa.gov/agency/_docs/2025PTSDsurveyJurisdictionalReviewReport.pdf"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971800" y="1200150"/>
            <a:ext cx="6172200" cy="460375"/>
          </a:xfrm>
        </p:spPr>
        <p:txBody>
          <a:bodyPr/>
          <a:lstStyle/>
          <a:p>
            <a:pPr eaLnBrk="1" hangingPunct="1"/>
            <a:r>
              <a:rPr lang="en-US" altLang="en-US" sz="2400" dirty="0" smtClean="0"/>
              <a:t/>
            </a:r>
            <a:br>
              <a:rPr lang="en-US" altLang="en-US" sz="2400" dirty="0" smtClean="0"/>
            </a:br>
            <a:r>
              <a:rPr lang="en-US" altLang="en-US" sz="2400" dirty="0" smtClean="0"/>
              <a:t>Posttraumatic Stress Disorder: </a:t>
            </a:r>
            <a:br>
              <a:rPr lang="en-US" altLang="en-US" sz="2400" dirty="0" smtClean="0"/>
            </a:br>
            <a:r>
              <a:rPr lang="en-US" altLang="en-US" sz="2400" dirty="0" smtClean="0"/>
              <a:t>A Rapidly Changing Landscape in Workers’ Compensation</a:t>
            </a:r>
          </a:p>
        </p:txBody>
      </p:sp>
      <p:sp>
        <p:nvSpPr>
          <p:cNvPr id="6147" name="Rectangle 3"/>
          <p:cNvSpPr>
            <a:spLocks noGrp="1" noChangeArrowheads="1"/>
          </p:cNvSpPr>
          <p:nvPr>
            <p:ph type="subTitle" idx="1"/>
          </p:nvPr>
        </p:nvSpPr>
        <p:spPr>
          <a:xfrm>
            <a:off x="3001963" y="2266950"/>
            <a:ext cx="5257800" cy="857250"/>
          </a:xfrm>
        </p:spPr>
        <p:txBody>
          <a:bodyPr/>
          <a:lstStyle/>
          <a:p>
            <a:pPr eaLnBrk="1" hangingPunct="1"/>
            <a:r>
              <a:rPr lang="en-US" altLang="en-US" sz="1800" dirty="0" smtClean="0"/>
              <a:t>Jennifer Jutte, PhD, ABPP, MPH</a:t>
            </a:r>
          </a:p>
          <a:p>
            <a:pPr eaLnBrk="1" hangingPunct="1"/>
            <a:r>
              <a:rPr lang="en-US" altLang="en-US" sz="1800" dirty="0" smtClean="0"/>
              <a:t>Associate Medical Director for Psychology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Behavioral and Mental Health Flowchart</a:t>
            </a:r>
            <a:endParaRPr lang="en-US" sz="2400"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0" y="765573"/>
            <a:ext cx="9144000" cy="4389120"/>
          </a:xfrm>
          <a:prstGeom prst="rect">
            <a:avLst/>
          </a:prstGeom>
        </p:spPr>
      </p:pic>
    </p:spTree>
    <p:extLst>
      <p:ext uri="{BB962C8B-B14F-4D97-AF65-F5344CB8AC3E}">
        <p14:creationId xmlns:p14="http://schemas.microsoft.com/office/powerpoint/2010/main" val="872141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Posttraumatic Stress Disorder:</a:t>
            </a:r>
            <a:endParaRPr lang="en-US" sz="2400" dirty="0"/>
          </a:p>
        </p:txBody>
      </p:sp>
      <p:sp>
        <p:nvSpPr>
          <p:cNvPr id="3" name="Subtitle 2"/>
          <p:cNvSpPr>
            <a:spLocks noGrp="1"/>
          </p:cNvSpPr>
          <p:nvPr>
            <p:ph type="subTitle" idx="1"/>
          </p:nvPr>
        </p:nvSpPr>
        <p:spPr/>
        <p:txBody>
          <a:bodyPr/>
          <a:lstStyle/>
          <a:p>
            <a:r>
              <a:rPr lang="en-US" sz="2000" dirty="0" smtClean="0"/>
              <a:t>Foundational Concepts and Essentials</a:t>
            </a:r>
            <a:endParaRPr lang="en-US" sz="2000" dirty="0"/>
          </a:p>
        </p:txBody>
      </p:sp>
    </p:spTree>
    <p:extLst>
      <p:ext uri="{BB962C8B-B14F-4D97-AF65-F5344CB8AC3E}">
        <p14:creationId xmlns:p14="http://schemas.microsoft.com/office/powerpoint/2010/main" val="2019777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eft Arrow 33"/>
          <p:cNvSpPr/>
          <p:nvPr/>
        </p:nvSpPr>
        <p:spPr>
          <a:xfrm rot="2020556">
            <a:off x="2462155" y="2318460"/>
            <a:ext cx="1449285" cy="545769"/>
          </a:xfrm>
          <a:prstGeom prst="leftArrow">
            <a:avLst>
              <a:gd name="adj1" fmla="val 60000"/>
              <a:gd name="adj2" fmla="val 50000"/>
            </a:avLst>
          </a:prstGeom>
          <a:solidFill>
            <a:schemeClr val="accent6"/>
          </a:solidFill>
        </p:spPr>
        <p:style>
          <a:lnRef idx="0">
            <a:schemeClr val="lt1">
              <a:hueOff val="0"/>
              <a:satOff val="0"/>
              <a:lumOff val="0"/>
              <a:alphaOff val="0"/>
            </a:schemeClr>
          </a:lnRef>
          <a:fillRef idx="3">
            <a:schemeClr val="accent3">
              <a:hueOff val="466545"/>
              <a:satOff val="11373"/>
              <a:lumOff val="-1"/>
              <a:alphaOff val="0"/>
            </a:schemeClr>
          </a:fillRef>
          <a:effectRef idx="2">
            <a:schemeClr val="accent3">
              <a:hueOff val="466545"/>
              <a:satOff val="11373"/>
              <a:lumOff val="-1"/>
              <a:alphaOff val="0"/>
            </a:schemeClr>
          </a:effectRef>
          <a:fontRef idx="minor">
            <a:schemeClr val="lt1">
              <a:hueOff val="0"/>
              <a:satOff val="0"/>
              <a:lumOff val="0"/>
              <a:alphaOff val="0"/>
            </a:schemeClr>
          </a:fontRef>
        </p:style>
      </p:sp>
      <p:sp>
        <p:nvSpPr>
          <p:cNvPr id="35" name="Left Arrow 38">
            <a:extLst>
              <a:ext uri="{FF2B5EF4-FFF2-40B4-BE49-F238E27FC236}">
                <a16:creationId xmlns:a16="http://schemas.microsoft.com/office/drawing/2014/main" id="{065BF9E0-91A7-4FFE-AC49-61A20656368C}"/>
              </a:ext>
            </a:extLst>
          </p:cNvPr>
          <p:cNvSpPr/>
          <p:nvPr/>
        </p:nvSpPr>
        <p:spPr>
          <a:xfrm rot="9300000">
            <a:off x="5289513" y="2296814"/>
            <a:ext cx="1584341" cy="576769"/>
          </a:xfrm>
          <a:prstGeom prst="leftArrow">
            <a:avLst>
              <a:gd name="adj1" fmla="val 60000"/>
              <a:gd name="adj2" fmla="val 50000"/>
            </a:avLst>
          </a:prstGeom>
          <a:solidFill>
            <a:schemeClr val="accent6"/>
          </a:solidFill>
        </p:spPr>
        <p:style>
          <a:lnRef idx="0">
            <a:schemeClr val="lt1">
              <a:hueOff val="0"/>
              <a:satOff val="0"/>
              <a:lumOff val="0"/>
              <a:alphaOff val="0"/>
            </a:schemeClr>
          </a:lnRef>
          <a:fillRef idx="3">
            <a:schemeClr val="accent3">
              <a:hueOff val="466545"/>
              <a:satOff val="11373"/>
              <a:lumOff val="-1"/>
              <a:alphaOff val="0"/>
            </a:schemeClr>
          </a:fillRef>
          <a:effectRef idx="2">
            <a:schemeClr val="accent3">
              <a:hueOff val="466545"/>
              <a:satOff val="11373"/>
              <a:lumOff val="-1"/>
              <a:alphaOff val="0"/>
            </a:schemeClr>
          </a:effectRef>
          <a:fontRef idx="minor">
            <a:schemeClr val="lt1">
              <a:hueOff val="0"/>
              <a:satOff val="0"/>
              <a:lumOff val="0"/>
              <a:alphaOff val="0"/>
            </a:schemeClr>
          </a:fontRef>
        </p:style>
      </p:sp>
      <p:sp>
        <p:nvSpPr>
          <p:cNvPr id="4" name="Title 2"/>
          <p:cNvSpPr>
            <a:spLocks noGrp="1"/>
          </p:cNvSpPr>
          <p:nvPr>
            <p:ph type="title"/>
          </p:nvPr>
        </p:nvSpPr>
        <p:spPr>
          <a:xfrm>
            <a:off x="466441" y="5376"/>
            <a:ext cx="8148176" cy="865842"/>
          </a:xfrm>
        </p:spPr>
        <p:txBody>
          <a:bodyPr/>
          <a:lstStyle/>
          <a:p>
            <a:r>
              <a:rPr lang="en-US" sz="2400" dirty="0" smtClean="0"/>
              <a:t>Potential Outcomes After Trauma Exposure</a:t>
            </a:r>
            <a:endParaRPr lang="en-US" sz="2400" dirty="0"/>
          </a:p>
        </p:txBody>
      </p:sp>
      <p:sp>
        <p:nvSpPr>
          <p:cNvPr id="5" name="Left Arrow 38">
            <a:extLst>
              <a:ext uri="{FF2B5EF4-FFF2-40B4-BE49-F238E27FC236}">
                <a16:creationId xmlns:a16="http://schemas.microsoft.com/office/drawing/2014/main" id="{065BF9E0-91A7-4FFE-AC49-61A20656368C}"/>
              </a:ext>
            </a:extLst>
          </p:cNvPr>
          <p:cNvSpPr/>
          <p:nvPr/>
        </p:nvSpPr>
        <p:spPr>
          <a:xfrm rot="7380000">
            <a:off x="4444562" y="1961802"/>
            <a:ext cx="1584341" cy="576769"/>
          </a:xfrm>
          <a:prstGeom prst="leftArrow">
            <a:avLst>
              <a:gd name="adj1" fmla="val 60000"/>
              <a:gd name="adj2" fmla="val 50000"/>
            </a:avLst>
          </a:prstGeom>
          <a:solidFill>
            <a:schemeClr val="accent6"/>
          </a:solidFill>
        </p:spPr>
        <p:style>
          <a:lnRef idx="0">
            <a:schemeClr val="lt1">
              <a:hueOff val="0"/>
              <a:satOff val="0"/>
              <a:lumOff val="0"/>
              <a:alphaOff val="0"/>
            </a:schemeClr>
          </a:lnRef>
          <a:fillRef idx="3">
            <a:schemeClr val="accent3">
              <a:hueOff val="466545"/>
              <a:satOff val="11373"/>
              <a:lumOff val="-1"/>
              <a:alphaOff val="0"/>
            </a:schemeClr>
          </a:fillRef>
          <a:effectRef idx="2">
            <a:schemeClr val="accent3">
              <a:hueOff val="466545"/>
              <a:satOff val="11373"/>
              <a:lumOff val="-1"/>
              <a:alphaOff val="0"/>
            </a:schemeClr>
          </a:effectRef>
          <a:fontRef idx="minor">
            <a:schemeClr val="lt1">
              <a:hueOff val="0"/>
              <a:satOff val="0"/>
              <a:lumOff val="0"/>
              <a:alphaOff val="0"/>
            </a:schemeClr>
          </a:fontRef>
        </p:style>
      </p:sp>
      <p:sp>
        <p:nvSpPr>
          <p:cNvPr id="6" name="Left Arrow 5"/>
          <p:cNvSpPr/>
          <p:nvPr/>
        </p:nvSpPr>
        <p:spPr>
          <a:xfrm rot="3900000">
            <a:off x="3257923" y="1926390"/>
            <a:ext cx="1449285" cy="545769"/>
          </a:xfrm>
          <a:prstGeom prst="leftArrow">
            <a:avLst>
              <a:gd name="adj1" fmla="val 60000"/>
              <a:gd name="adj2" fmla="val 50000"/>
            </a:avLst>
          </a:prstGeom>
          <a:solidFill>
            <a:schemeClr val="accent6"/>
          </a:solidFill>
        </p:spPr>
        <p:style>
          <a:lnRef idx="0">
            <a:schemeClr val="lt1">
              <a:hueOff val="0"/>
              <a:satOff val="0"/>
              <a:lumOff val="0"/>
              <a:alphaOff val="0"/>
            </a:schemeClr>
          </a:lnRef>
          <a:fillRef idx="3">
            <a:schemeClr val="accent3">
              <a:hueOff val="466545"/>
              <a:satOff val="11373"/>
              <a:lumOff val="-1"/>
              <a:alphaOff val="0"/>
            </a:schemeClr>
          </a:fillRef>
          <a:effectRef idx="2">
            <a:schemeClr val="accent3">
              <a:hueOff val="466545"/>
              <a:satOff val="11373"/>
              <a:lumOff val="-1"/>
              <a:alphaOff val="0"/>
            </a:schemeClr>
          </a:effectRef>
          <a:fontRef idx="minor">
            <a:schemeClr val="lt1">
              <a:hueOff val="0"/>
              <a:satOff val="0"/>
              <a:lumOff val="0"/>
              <a:alphaOff val="0"/>
            </a:schemeClr>
          </a:fontRef>
        </p:style>
      </p:sp>
      <p:sp>
        <p:nvSpPr>
          <p:cNvPr id="7" name="Left Arrow 6"/>
          <p:cNvSpPr/>
          <p:nvPr/>
        </p:nvSpPr>
        <p:spPr>
          <a:xfrm rot="60000">
            <a:off x="2173000" y="3049737"/>
            <a:ext cx="2173571" cy="525448"/>
          </a:xfrm>
          <a:prstGeom prst="leftArrow">
            <a:avLst>
              <a:gd name="adj1" fmla="val 60000"/>
              <a:gd name="adj2" fmla="val 50000"/>
            </a:avLst>
          </a:prstGeom>
          <a:solidFill>
            <a:schemeClr val="accent6"/>
          </a:solidFill>
        </p:spPr>
        <p:style>
          <a:lnRef idx="0">
            <a:schemeClr val="lt1">
              <a:hueOff val="0"/>
              <a:satOff val="0"/>
              <a:lumOff val="0"/>
              <a:alphaOff val="0"/>
            </a:schemeClr>
          </a:lnRef>
          <a:fillRef idx="3">
            <a:schemeClr val="accent3">
              <a:hueOff val="466545"/>
              <a:satOff val="11373"/>
              <a:lumOff val="-1"/>
              <a:alphaOff val="0"/>
            </a:schemeClr>
          </a:fillRef>
          <a:effectRef idx="2">
            <a:schemeClr val="accent3">
              <a:hueOff val="466545"/>
              <a:satOff val="11373"/>
              <a:lumOff val="-1"/>
              <a:alphaOff val="0"/>
            </a:schemeClr>
          </a:effectRef>
          <a:fontRef idx="minor">
            <a:schemeClr val="lt1">
              <a:hueOff val="0"/>
              <a:satOff val="0"/>
              <a:lumOff val="0"/>
              <a:alphaOff val="0"/>
            </a:schemeClr>
          </a:fontRef>
        </p:style>
      </p:sp>
      <p:sp>
        <p:nvSpPr>
          <p:cNvPr id="8" name="Left Arrow 7"/>
          <p:cNvSpPr/>
          <p:nvPr/>
        </p:nvSpPr>
        <p:spPr>
          <a:xfrm>
            <a:off x="2241803" y="3790950"/>
            <a:ext cx="1791459" cy="494474"/>
          </a:xfrm>
          <a:prstGeom prst="leftArrow">
            <a:avLst>
              <a:gd name="adj1" fmla="val 60000"/>
              <a:gd name="adj2" fmla="val 50000"/>
            </a:avLst>
          </a:prstGeom>
          <a:solidFill>
            <a:schemeClr val="accent6"/>
          </a:solidFill>
        </p:spPr>
        <p:style>
          <a:lnRef idx="0">
            <a:schemeClr val="lt1">
              <a:hueOff val="0"/>
              <a:satOff val="0"/>
              <a:lumOff val="0"/>
              <a:alphaOff val="0"/>
            </a:schemeClr>
          </a:lnRef>
          <a:fillRef idx="3">
            <a:schemeClr val="accent3">
              <a:hueOff val="933090"/>
              <a:satOff val="22746"/>
              <a:lumOff val="-1"/>
              <a:alphaOff val="0"/>
            </a:schemeClr>
          </a:fillRef>
          <a:effectRef idx="2">
            <a:schemeClr val="accent3">
              <a:hueOff val="933090"/>
              <a:satOff val="22746"/>
              <a:lumOff val="-1"/>
              <a:alphaOff val="0"/>
            </a:schemeClr>
          </a:effectRef>
          <a:fontRef idx="minor">
            <a:schemeClr val="lt1">
              <a:hueOff val="0"/>
              <a:satOff val="0"/>
              <a:lumOff val="0"/>
              <a:alphaOff val="0"/>
            </a:schemeClr>
          </a:fontRef>
        </p:style>
      </p:sp>
      <p:sp>
        <p:nvSpPr>
          <p:cNvPr id="9" name="Left Arrow 8"/>
          <p:cNvSpPr/>
          <p:nvPr/>
        </p:nvSpPr>
        <p:spPr>
          <a:xfrm rot="10740000">
            <a:off x="5051771" y="3045077"/>
            <a:ext cx="1852623" cy="525448"/>
          </a:xfrm>
          <a:prstGeom prst="leftArrow">
            <a:avLst>
              <a:gd name="adj1" fmla="val 60000"/>
              <a:gd name="adj2" fmla="val 50000"/>
            </a:avLst>
          </a:prstGeom>
          <a:solidFill>
            <a:schemeClr val="accent6"/>
          </a:solidFill>
        </p:spPr>
        <p:style>
          <a:lnRef idx="0">
            <a:schemeClr val="lt1">
              <a:hueOff val="0"/>
              <a:satOff val="0"/>
              <a:lumOff val="0"/>
              <a:alphaOff val="0"/>
            </a:schemeClr>
          </a:lnRef>
          <a:fillRef idx="3">
            <a:schemeClr val="accent3">
              <a:hueOff val="466545"/>
              <a:satOff val="11373"/>
              <a:lumOff val="-1"/>
              <a:alphaOff val="0"/>
            </a:schemeClr>
          </a:fillRef>
          <a:effectRef idx="2">
            <a:schemeClr val="accent3">
              <a:hueOff val="466545"/>
              <a:satOff val="11373"/>
              <a:lumOff val="-1"/>
              <a:alphaOff val="0"/>
            </a:schemeClr>
          </a:effectRef>
          <a:fontRef idx="minor">
            <a:schemeClr val="lt1">
              <a:hueOff val="0"/>
              <a:satOff val="0"/>
              <a:lumOff val="0"/>
              <a:alphaOff val="0"/>
            </a:schemeClr>
          </a:fontRef>
        </p:style>
      </p:sp>
      <p:sp>
        <p:nvSpPr>
          <p:cNvPr id="10" name="Left Arrow 9"/>
          <p:cNvSpPr/>
          <p:nvPr/>
        </p:nvSpPr>
        <p:spPr>
          <a:xfrm rot="10800000">
            <a:off x="5024194" y="3790950"/>
            <a:ext cx="1791459" cy="494474"/>
          </a:xfrm>
          <a:prstGeom prst="leftArrow">
            <a:avLst>
              <a:gd name="adj1" fmla="val 60000"/>
              <a:gd name="adj2" fmla="val 50000"/>
            </a:avLst>
          </a:prstGeom>
          <a:solidFill>
            <a:schemeClr val="accent6"/>
          </a:solidFill>
        </p:spPr>
        <p:style>
          <a:lnRef idx="0">
            <a:schemeClr val="lt1">
              <a:hueOff val="0"/>
              <a:satOff val="0"/>
              <a:lumOff val="0"/>
              <a:alphaOff val="0"/>
            </a:schemeClr>
          </a:lnRef>
          <a:fillRef idx="3">
            <a:schemeClr val="accent3">
              <a:hueOff val="933090"/>
              <a:satOff val="22746"/>
              <a:lumOff val="-1"/>
              <a:alphaOff val="0"/>
            </a:schemeClr>
          </a:fillRef>
          <a:effectRef idx="2">
            <a:schemeClr val="accent3">
              <a:hueOff val="933090"/>
              <a:satOff val="22746"/>
              <a:lumOff val="-1"/>
              <a:alphaOff val="0"/>
            </a:schemeClr>
          </a:effectRef>
          <a:fontRef idx="minor">
            <a:schemeClr val="lt1">
              <a:hueOff val="0"/>
              <a:satOff val="0"/>
              <a:lumOff val="0"/>
              <a:alphaOff val="0"/>
            </a:schemeClr>
          </a:fontRef>
        </p:style>
      </p:sp>
      <p:grpSp>
        <p:nvGrpSpPr>
          <p:cNvPr id="14" name="Group 13"/>
          <p:cNvGrpSpPr/>
          <p:nvPr/>
        </p:nvGrpSpPr>
        <p:grpSpPr>
          <a:xfrm>
            <a:off x="578932" y="2820059"/>
            <a:ext cx="1630868" cy="716245"/>
            <a:chOff x="5690313" y="923829"/>
            <a:chExt cx="2456170" cy="1989729"/>
          </a:xfrm>
          <a:solidFill>
            <a:schemeClr val="accent2">
              <a:lumMod val="20000"/>
              <a:lumOff val="80000"/>
            </a:schemeClr>
          </a:solidFill>
        </p:grpSpPr>
        <p:sp>
          <p:nvSpPr>
            <p:cNvPr id="15" name="Rounded Rectangle 14"/>
            <p:cNvSpPr/>
            <p:nvPr/>
          </p:nvSpPr>
          <p:spPr>
            <a:xfrm>
              <a:off x="5690313" y="923829"/>
              <a:ext cx="2456170" cy="1964939"/>
            </a:xfrm>
            <a:prstGeom prst="roundRect">
              <a:avLst>
                <a:gd name="adj" fmla="val 10000"/>
              </a:avLst>
            </a:prstGeom>
            <a:grpFill/>
          </p:spPr>
          <p:style>
            <a:lnRef idx="0">
              <a:schemeClr val="lt1">
                <a:hueOff val="0"/>
                <a:satOff val="0"/>
                <a:lumOff val="0"/>
                <a:alphaOff val="0"/>
              </a:schemeClr>
            </a:lnRef>
            <a:fillRef idx="3">
              <a:schemeClr val="accent3">
                <a:hueOff val="933090"/>
                <a:satOff val="22746"/>
                <a:lumOff val="-1"/>
                <a:alphaOff val="0"/>
              </a:schemeClr>
            </a:fillRef>
            <a:effectRef idx="2">
              <a:schemeClr val="accent3">
                <a:hueOff val="933090"/>
                <a:satOff val="22746"/>
                <a:lumOff val="-1"/>
                <a:alphaOff val="0"/>
              </a:schemeClr>
            </a:effectRef>
            <a:fontRef idx="minor">
              <a:schemeClr val="lt1"/>
            </a:fontRef>
          </p:style>
        </p:sp>
        <p:sp>
          <p:nvSpPr>
            <p:cNvPr id="16" name="Rounded Rectangle 13"/>
            <p:cNvSpPr/>
            <p:nvPr/>
          </p:nvSpPr>
          <p:spPr>
            <a:xfrm>
              <a:off x="5747864" y="1063726"/>
              <a:ext cx="2341067" cy="18498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004" tIns="30004" rIns="30004" bIns="30004" numCol="1" spcCol="1270" anchor="ctr" anchorCtr="0">
              <a:noAutofit/>
            </a:bodyPr>
            <a:lstStyle/>
            <a:p>
              <a:pPr marL="0" marR="0" lvl="0" indent="0" algn="ctr" defTabSz="700088" rtl="0" eaLnBrk="0" fontAlgn="base"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Increased Substance </a:t>
              </a:r>
              <a:r>
                <a:rPr lang="en-US" sz="1400" dirty="0">
                  <a:solidFill>
                    <a:srgbClr val="000000"/>
                  </a:solidFill>
                  <a:latin typeface="Arial"/>
                </a:rPr>
                <a:t>U</a:t>
              </a:r>
              <a:r>
                <a:rPr kumimoji="0" lang="en-US" sz="1400" b="0" i="0" u="none" strike="noStrike" kern="1200" cap="none" spc="0" normalizeH="0" baseline="0" noProof="0" dirty="0" smtClean="0">
                  <a:ln>
                    <a:noFill/>
                  </a:ln>
                  <a:solidFill>
                    <a:srgbClr val="000000"/>
                  </a:solidFill>
                  <a:effectLst/>
                  <a:uLnTx/>
                  <a:uFillTx/>
                  <a:latin typeface="Arial"/>
                  <a:ea typeface="+mn-ea"/>
                  <a:cs typeface="+mn-cs"/>
                </a:rPr>
                <a:t>se </a:t>
              </a:r>
              <a:r>
                <a:rPr kumimoji="0" lang="en-US" sz="1400" b="0" i="0" u="none" strike="noStrike" kern="1200" cap="none" spc="0" normalizeH="0" baseline="0" noProof="0" dirty="0">
                  <a:ln>
                    <a:noFill/>
                  </a:ln>
                  <a:solidFill>
                    <a:srgbClr val="000000"/>
                  </a:solidFill>
                  <a:effectLst/>
                  <a:uLnTx/>
                  <a:uFillTx/>
                  <a:latin typeface="Arial"/>
                  <a:ea typeface="+mn-ea"/>
                  <a:cs typeface="+mn-cs"/>
                </a:rPr>
                <a:t>or Substance Use Disorders (SUD)</a:t>
              </a:r>
            </a:p>
          </p:txBody>
        </p:sp>
      </p:grpSp>
      <p:sp>
        <p:nvSpPr>
          <p:cNvPr id="13" name="Rounded Rectangle 7"/>
          <p:cNvSpPr/>
          <p:nvPr/>
        </p:nvSpPr>
        <p:spPr>
          <a:xfrm>
            <a:off x="5292520" y="1067623"/>
            <a:ext cx="1749333" cy="459707"/>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30004" tIns="30004" rIns="30004" bIns="30004" numCol="1" spcCol="1270" anchor="ctr" anchorCtr="0">
            <a:noAutofit/>
          </a:bodyPr>
          <a:lstStyle/>
          <a:p>
            <a:pPr marL="0" marR="0" lvl="0" indent="0" algn="ctr" defTabSz="700088" rtl="0" eaLnBrk="0" fontAlgn="base"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ounded Rectangle 16"/>
          <p:cNvSpPr/>
          <p:nvPr/>
        </p:nvSpPr>
        <p:spPr>
          <a:xfrm>
            <a:off x="6809320" y="3800400"/>
            <a:ext cx="1572680" cy="499899"/>
          </a:xfrm>
          <a:prstGeom prst="roundRect">
            <a:avLst>
              <a:gd name="adj" fmla="val 10000"/>
            </a:avLst>
          </a:prstGeom>
          <a:solidFill>
            <a:schemeClr val="accent2">
              <a:lumMod val="20000"/>
              <a:lumOff val="80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Rounded Rectangle 7"/>
          <p:cNvSpPr/>
          <p:nvPr/>
        </p:nvSpPr>
        <p:spPr>
          <a:xfrm>
            <a:off x="6778599" y="3828975"/>
            <a:ext cx="1755801" cy="4998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004" tIns="30004" rIns="30004" bIns="30004" numCol="1" spcCol="1270" anchor="ctr" anchorCtr="0">
            <a:noAutofit/>
          </a:bodyPr>
          <a:lstStyle/>
          <a:p>
            <a:pPr marL="0" marR="0" lvl="0" indent="0" algn="ctr" defTabSz="700088" rtl="0" eaLnBrk="0" fontAlgn="base"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Suicide</a:t>
            </a:r>
            <a:endParaRPr kumimoji="0" lang="en-US" sz="1575"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Rounded Rectangle 18"/>
          <p:cNvSpPr/>
          <p:nvPr/>
        </p:nvSpPr>
        <p:spPr>
          <a:xfrm>
            <a:off x="533400" y="3790950"/>
            <a:ext cx="1717718" cy="537924"/>
          </a:xfrm>
          <a:prstGeom prst="roundRect">
            <a:avLst>
              <a:gd name="adj" fmla="val 10000"/>
            </a:avLst>
          </a:prstGeom>
          <a:solidFill>
            <a:schemeClr val="accent2">
              <a:lumMod val="20000"/>
              <a:lumOff val="80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0" name="Rounded Rectangle 7"/>
          <p:cNvSpPr/>
          <p:nvPr/>
        </p:nvSpPr>
        <p:spPr>
          <a:xfrm>
            <a:off x="457200" y="3638550"/>
            <a:ext cx="1755801" cy="8879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004" tIns="30004" rIns="30004" bIns="30004" numCol="1" spcCol="1270" anchor="ctr" anchorCtr="0">
            <a:noAutofit/>
          </a:bodyPr>
          <a:lstStyle/>
          <a:p>
            <a:pPr marL="0" marR="0" lvl="0" indent="0" algn="ctr" defTabSz="700088" rtl="0" eaLnBrk="0" fontAlgn="base"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Impaired Physical Health</a:t>
            </a:r>
          </a:p>
        </p:txBody>
      </p:sp>
      <p:grpSp>
        <p:nvGrpSpPr>
          <p:cNvPr id="21" name="Group 20"/>
          <p:cNvGrpSpPr/>
          <p:nvPr/>
        </p:nvGrpSpPr>
        <p:grpSpPr>
          <a:xfrm>
            <a:off x="6781800" y="1885950"/>
            <a:ext cx="1796114" cy="706959"/>
            <a:chOff x="2867664" y="-791774"/>
            <a:chExt cx="2456170" cy="2054094"/>
          </a:xfrm>
          <a:solidFill>
            <a:schemeClr val="accent2">
              <a:lumMod val="20000"/>
              <a:lumOff val="80000"/>
            </a:schemeClr>
          </a:solidFill>
        </p:grpSpPr>
        <p:sp>
          <p:nvSpPr>
            <p:cNvPr id="22" name="Rounded Rectangle 21"/>
            <p:cNvSpPr/>
            <p:nvPr/>
          </p:nvSpPr>
          <p:spPr>
            <a:xfrm>
              <a:off x="2867664" y="-791774"/>
              <a:ext cx="2456170" cy="1964936"/>
            </a:xfrm>
            <a:prstGeom prst="roundRect">
              <a:avLst>
                <a:gd name="adj" fmla="val 10000"/>
              </a:avLst>
            </a:prstGeom>
            <a:grpFill/>
          </p:spPr>
          <p:style>
            <a:lnRef idx="0">
              <a:schemeClr val="lt1">
                <a:hueOff val="0"/>
                <a:satOff val="0"/>
                <a:lumOff val="0"/>
                <a:alphaOff val="0"/>
              </a:schemeClr>
            </a:lnRef>
            <a:fillRef idx="3">
              <a:schemeClr val="accent3">
                <a:hueOff val="466545"/>
                <a:satOff val="11373"/>
                <a:lumOff val="-1"/>
                <a:alphaOff val="0"/>
              </a:schemeClr>
            </a:fillRef>
            <a:effectRef idx="2">
              <a:schemeClr val="accent3">
                <a:hueOff val="466545"/>
                <a:satOff val="11373"/>
                <a:lumOff val="-1"/>
                <a:alphaOff val="0"/>
              </a:schemeClr>
            </a:effectRef>
            <a:fontRef idx="minor">
              <a:schemeClr val="lt1"/>
            </a:fontRef>
          </p:style>
        </p:sp>
        <p:sp>
          <p:nvSpPr>
            <p:cNvPr id="23" name="Rounded Rectangle 10"/>
            <p:cNvSpPr/>
            <p:nvPr/>
          </p:nvSpPr>
          <p:spPr>
            <a:xfrm>
              <a:off x="2925215" y="-587515"/>
              <a:ext cx="2341068" cy="18498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004" tIns="30004" rIns="30004" bIns="30004" numCol="1" spcCol="1270" anchor="ctr" anchorCtr="0">
              <a:noAutofit/>
            </a:bodyPr>
            <a:lstStyle/>
            <a:p>
              <a:pPr marL="0" marR="0" lvl="0" indent="0" algn="ctr" defTabSz="700088" rtl="0" eaLnBrk="0" fontAlgn="base"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Post-traumatic Growth</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4" name="Group 23"/>
          <p:cNvGrpSpPr/>
          <p:nvPr/>
        </p:nvGrpSpPr>
        <p:grpSpPr>
          <a:xfrm>
            <a:off x="3381066" y="2523887"/>
            <a:ext cx="2312619" cy="2190206"/>
            <a:chOff x="2869699" y="3138911"/>
            <a:chExt cx="2585442" cy="2585442"/>
          </a:xfrm>
          <a:solidFill>
            <a:schemeClr val="accent2">
              <a:lumMod val="20000"/>
              <a:lumOff val="80000"/>
            </a:schemeClr>
          </a:solidFill>
        </p:grpSpPr>
        <p:sp>
          <p:nvSpPr>
            <p:cNvPr id="25" name="Oval 24"/>
            <p:cNvSpPr/>
            <p:nvPr/>
          </p:nvSpPr>
          <p:spPr>
            <a:xfrm>
              <a:off x="2869699" y="3138911"/>
              <a:ext cx="2585442" cy="2585442"/>
            </a:xfrm>
            <a:prstGeom prst="ellipse">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Oval 4"/>
            <p:cNvSpPr/>
            <p:nvPr/>
          </p:nvSpPr>
          <p:spPr>
            <a:xfrm>
              <a:off x="3275608" y="3547974"/>
              <a:ext cx="1805613" cy="15907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621" tIns="17621" rIns="17621" bIns="17621" numCol="1" spcCol="1270" anchor="ctr" anchorCtr="0">
              <a:noAutofit/>
            </a:bodyPr>
            <a:lstStyle/>
            <a:p>
              <a:pPr marL="0" marR="0" lvl="0" indent="0" algn="ctr" defTabSz="1233488" rtl="0" eaLnBrk="0" fontAlgn="base" latinLnBrk="0" hangingPunct="0">
                <a:lnSpc>
                  <a:spcPct val="90000"/>
                </a:lnSpc>
                <a:spcBef>
                  <a:spcPct val="0"/>
                </a:spcBef>
                <a:spcAft>
                  <a:spcPct val="35000"/>
                </a:spcAft>
                <a:buClrTx/>
                <a:buSzTx/>
                <a:buFontTx/>
                <a:buNone/>
                <a:tabLst/>
                <a:defRPr/>
              </a:pPr>
              <a:r>
                <a:rPr kumimoji="0" lang="en-US" sz="2775" b="0" i="0" u="none" strike="noStrike" kern="1200" cap="none" spc="0" normalizeH="0" baseline="0" noProof="0" dirty="0" smtClean="0">
                  <a:ln>
                    <a:noFill/>
                  </a:ln>
                  <a:solidFill>
                    <a:srgbClr val="000000"/>
                  </a:solidFill>
                  <a:effectLst/>
                  <a:uLnTx/>
                  <a:uFillTx/>
                  <a:latin typeface="Arial"/>
                  <a:ea typeface="+mn-ea"/>
                  <a:cs typeface="+mn-cs"/>
                </a:rPr>
                <a:t>Trauma </a:t>
              </a:r>
              <a:r>
                <a:rPr kumimoji="0" lang="en-US" sz="2775" b="0" i="0" u="none" strike="noStrike" kern="1200" cap="none" spc="0" normalizeH="0" baseline="0" noProof="0" dirty="0">
                  <a:ln>
                    <a:noFill/>
                  </a:ln>
                  <a:solidFill>
                    <a:srgbClr val="000000"/>
                  </a:solidFill>
                  <a:effectLst/>
                  <a:uLnTx/>
                  <a:uFillTx/>
                  <a:latin typeface="Arial"/>
                  <a:ea typeface="+mn-ea"/>
                  <a:cs typeface="+mn-cs"/>
                </a:rPr>
                <a:t>Exposure</a:t>
              </a:r>
            </a:p>
          </p:txBody>
        </p:sp>
      </p:grpSp>
      <p:sp>
        <p:nvSpPr>
          <p:cNvPr id="27" name="Slide Number Placeholder 1"/>
          <p:cNvSpPr txBox="1">
            <a:spLocks/>
          </p:cNvSpPr>
          <p:nvPr/>
        </p:nvSpPr>
        <p:spPr>
          <a:xfrm>
            <a:off x="8358041" y="5996727"/>
            <a:ext cx="789381"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70EB8622-E3EB-49F7-BAF3-2DBCF1BE4683}"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8" name="Group 27">
            <a:extLst>
              <a:ext uri="{FF2B5EF4-FFF2-40B4-BE49-F238E27FC236}">
                <a16:creationId xmlns:a16="http://schemas.microsoft.com/office/drawing/2014/main" id="{7FB32A9A-21C2-4E18-A6A2-38B54F6A68B1}"/>
              </a:ext>
            </a:extLst>
          </p:cNvPr>
          <p:cNvGrpSpPr/>
          <p:nvPr/>
        </p:nvGrpSpPr>
        <p:grpSpPr>
          <a:xfrm>
            <a:off x="2362200" y="862262"/>
            <a:ext cx="2112976" cy="718888"/>
            <a:chOff x="2696276" y="886938"/>
            <a:chExt cx="2456170" cy="1241526"/>
          </a:xfrm>
          <a:solidFill>
            <a:schemeClr val="accent2">
              <a:lumMod val="20000"/>
              <a:lumOff val="80000"/>
            </a:schemeClr>
          </a:solidFill>
        </p:grpSpPr>
        <p:sp>
          <p:nvSpPr>
            <p:cNvPr id="29" name="Rounded Rectangle 24">
              <a:extLst>
                <a:ext uri="{FF2B5EF4-FFF2-40B4-BE49-F238E27FC236}">
                  <a16:creationId xmlns:a16="http://schemas.microsoft.com/office/drawing/2014/main" id="{489CABCF-85F3-4D59-BE45-0B2B5F98D6A7}"/>
                </a:ext>
              </a:extLst>
            </p:cNvPr>
            <p:cNvSpPr/>
            <p:nvPr/>
          </p:nvSpPr>
          <p:spPr>
            <a:xfrm>
              <a:off x="2696276" y="886938"/>
              <a:ext cx="2456170" cy="1241526"/>
            </a:xfrm>
            <a:prstGeom prst="roundRect">
              <a:avLst>
                <a:gd name="adj" fmla="val 10000"/>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0" name="Rounded Rectangle 7">
              <a:extLst>
                <a:ext uri="{FF2B5EF4-FFF2-40B4-BE49-F238E27FC236}">
                  <a16:creationId xmlns:a16="http://schemas.microsoft.com/office/drawing/2014/main" id="{8E3847CD-F409-4119-8196-1F73EB14703B}"/>
                </a:ext>
              </a:extLst>
            </p:cNvPr>
            <p:cNvSpPr/>
            <p:nvPr/>
          </p:nvSpPr>
          <p:spPr>
            <a:xfrm>
              <a:off x="2774917" y="889130"/>
              <a:ext cx="2341068" cy="10052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004" tIns="30004" rIns="30004" bIns="30004" numCol="1" spcCol="1270" anchor="ctr" anchorCtr="0">
              <a:noAutofit/>
            </a:bodyPr>
            <a:lstStyle/>
            <a:p>
              <a:pPr algn="ctr" defTabSz="700088">
                <a:spcAft>
                  <a:spcPts val="0"/>
                </a:spcAft>
                <a:defRPr/>
              </a:pPr>
              <a:r>
                <a:rPr lang="en-US" sz="1400" dirty="0">
                  <a:solidFill>
                    <a:srgbClr val="000000"/>
                  </a:solidFill>
                  <a:latin typeface="+mj-lt"/>
                </a:rPr>
                <a:t>Post-traumatic Stress </a:t>
              </a:r>
              <a:r>
                <a:rPr lang="en-US" sz="1400" dirty="0" smtClean="0">
                  <a:solidFill>
                    <a:srgbClr val="000000"/>
                  </a:solidFill>
                  <a:latin typeface="+mj-lt"/>
                </a:rPr>
                <a:t>Symptoms</a:t>
              </a:r>
            </a:p>
            <a:p>
              <a:pPr algn="ctr" defTabSz="700088">
                <a:spcAft>
                  <a:spcPts val="0"/>
                </a:spcAft>
                <a:defRPr/>
              </a:pPr>
              <a:r>
                <a:rPr kumimoji="0" lang="en-US" sz="1400" b="0" i="0" u="none" strike="noStrike" kern="1200" cap="none" spc="0" normalizeH="0" baseline="0" noProof="0" dirty="0" smtClean="0">
                  <a:ln>
                    <a:noFill/>
                  </a:ln>
                  <a:solidFill>
                    <a:srgbClr val="000000"/>
                  </a:solidFill>
                  <a:effectLst/>
                  <a:uLnTx/>
                  <a:uFillTx/>
                  <a:latin typeface="+mj-lt"/>
                </a:rPr>
                <a:t>(Acute </a:t>
              </a:r>
              <a:r>
                <a:rPr kumimoji="0" lang="en-US" sz="1400" b="0" i="0" u="none" strike="noStrike" kern="1200" cap="none" spc="0" normalizeH="0" baseline="0" noProof="0" dirty="0">
                  <a:ln>
                    <a:noFill/>
                  </a:ln>
                  <a:solidFill>
                    <a:srgbClr val="000000"/>
                  </a:solidFill>
                  <a:effectLst/>
                  <a:uLnTx/>
                  <a:uFillTx/>
                  <a:latin typeface="+mj-lt"/>
                </a:rPr>
                <a:t>Stress </a:t>
              </a:r>
              <a:r>
                <a:rPr kumimoji="0" lang="en-US" sz="1400" b="0" i="0" u="none" strike="noStrike" kern="1200" cap="none" spc="0" normalizeH="0" baseline="0" noProof="0" dirty="0" smtClean="0">
                  <a:ln>
                    <a:noFill/>
                  </a:ln>
                  <a:solidFill>
                    <a:srgbClr val="000000"/>
                  </a:solidFill>
                  <a:effectLst/>
                  <a:uLnTx/>
                  <a:uFillTx/>
                  <a:latin typeface="+mj-lt"/>
                </a:rPr>
                <a:t>Disorder)</a:t>
              </a:r>
              <a:endParaRPr kumimoji="0" lang="en-US" sz="1400" b="0" i="0" u="none" strike="noStrike" kern="1200" cap="none" spc="0" normalizeH="0" baseline="0" noProof="0" dirty="0">
                <a:ln>
                  <a:noFill/>
                </a:ln>
                <a:solidFill>
                  <a:srgbClr val="000000"/>
                </a:solidFill>
                <a:effectLst/>
                <a:uLnTx/>
                <a:uFillTx/>
                <a:latin typeface="+mj-lt"/>
              </a:endParaRPr>
            </a:p>
          </p:txBody>
        </p:sp>
      </p:grpSp>
      <p:sp>
        <p:nvSpPr>
          <p:cNvPr id="32" name="Rounded Rectangle 24">
            <a:extLst>
              <a:ext uri="{FF2B5EF4-FFF2-40B4-BE49-F238E27FC236}">
                <a16:creationId xmlns:a16="http://schemas.microsoft.com/office/drawing/2014/main" id="{489CABCF-85F3-4D59-BE45-0B2B5F98D6A7}"/>
              </a:ext>
            </a:extLst>
          </p:cNvPr>
          <p:cNvSpPr/>
          <p:nvPr/>
        </p:nvSpPr>
        <p:spPr>
          <a:xfrm>
            <a:off x="5029200" y="858774"/>
            <a:ext cx="2112264" cy="722376"/>
          </a:xfrm>
          <a:prstGeom prst="roundRect">
            <a:avLst>
              <a:gd name="adj" fmla="val 10000"/>
            </a:avLst>
          </a:prstGeom>
          <a:solidFill>
            <a:schemeClr val="accent2">
              <a:lumMod val="20000"/>
              <a:lumOff val="80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Posttraumatic Stress Disorder (PTSD)</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6" name="Group 35"/>
          <p:cNvGrpSpPr/>
          <p:nvPr/>
        </p:nvGrpSpPr>
        <p:grpSpPr>
          <a:xfrm>
            <a:off x="6918270" y="3025927"/>
            <a:ext cx="1692330" cy="536423"/>
            <a:chOff x="2867664" y="-791774"/>
            <a:chExt cx="2456170" cy="1984814"/>
          </a:xfrm>
          <a:solidFill>
            <a:schemeClr val="accent2">
              <a:lumMod val="20000"/>
              <a:lumOff val="80000"/>
            </a:schemeClr>
          </a:solidFill>
        </p:grpSpPr>
        <p:sp>
          <p:nvSpPr>
            <p:cNvPr id="37" name="Rounded Rectangle 36"/>
            <p:cNvSpPr/>
            <p:nvPr/>
          </p:nvSpPr>
          <p:spPr>
            <a:xfrm>
              <a:off x="2867664" y="-791774"/>
              <a:ext cx="2456170" cy="1964936"/>
            </a:xfrm>
            <a:prstGeom prst="roundRect">
              <a:avLst>
                <a:gd name="adj" fmla="val 10000"/>
              </a:avLst>
            </a:prstGeom>
            <a:grpFill/>
          </p:spPr>
          <p:style>
            <a:lnRef idx="0">
              <a:schemeClr val="lt1">
                <a:hueOff val="0"/>
                <a:satOff val="0"/>
                <a:lumOff val="0"/>
                <a:alphaOff val="0"/>
              </a:schemeClr>
            </a:lnRef>
            <a:fillRef idx="3">
              <a:schemeClr val="accent3">
                <a:hueOff val="466545"/>
                <a:satOff val="11373"/>
                <a:lumOff val="-1"/>
                <a:alphaOff val="0"/>
              </a:schemeClr>
            </a:fillRef>
            <a:effectRef idx="2">
              <a:schemeClr val="accent3">
                <a:hueOff val="466545"/>
                <a:satOff val="11373"/>
                <a:lumOff val="-1"/>
                <a:alphaOff val="0"/>
              </a:schemeClr>
            </a:effectRef>
            <a:fontRef idx="minor">
              <a:schemeClr val="lt1"/>
            </a:fontRef>
          </p:style>
        </p:sp>
        <p:sp>
          <p:nvSpPr>
            <p:cNvPr id="38" name="Rounded Rectangle 10"/>
            <p:cNvSpPr/>
            <p:nvPr/>
          </p:nvSpPr>
          <p:spPr>
            <a:xfrm>
              <a:off x="2970785" y="-656794"/>
              <a:ext cx="2341068" cy="1849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004" tIns="30004" rIns="30004" bIns="30004" numCol="1" spcCol="1270" anchor="ctr" anchorCtr="0">
              <a:noAutofit/>
            </a:bodyPr>
            <a:lstStyle/>
            <a:p>
              <a:pPr marL="0" marR="0" lvl="0" indent="0" algn="ctr" defTabSz="700088" rtl="0" eaLnBrk="0" fontAlgn="base"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Depression</a:t>
              </a:r>
              <a:endParaRPr kumimoji="0" lang="en-US" sz="1575"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39" name="Rounded Rectangle 24">
            <a:extLst>
              <a:ext uri="{FF2B5EF4-FFF2-40B4-BE49-F238E27FC236}">
                <a16:creationId xmlns:a16="http://schemas.microsoft.com/office/drawing/2014/main" id="{489CABCF-85F3-4D59-BE45-0B2B5F98D6A7}"/>
              </a:ext>
            </a:extLst>
          </p:cNvPr>
          <p:cNvSpPr/>
          <p:nvPr/>
        </p:nvSpPr>
        <p:spPr>
          <a:xfrm>
            <a:off x="684459" y="1885950"/>
            <a:ext cx="1903032" cy="615729"/>
          </a:xfrm>
          <a:prstGeom prst="roundRect">
            <a:avLst>
              <a:gd name="adj" fmla="val 10000"/>
            </a:avLst>
          </a:prstGeom>
          <a:solidFill>
            <a:schemeClr val="accent2">
              <a:lumMod val="20000"/>
              <a:lumOff val="80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Symptom Resolution</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06652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is Posttraumatic </a:t>
            </a:r>
            <a:r>
              <a:rPr lang="en-US" sz="2400" dirty="0"/>
              <a:t>S</a:t>
            </a:r>
            <a:r>
              <a:rPr lang="en-US" sz="2400" dirty="0" smtClean="0"/>
              <a:t>tress </a:t>
            </a:r>
            <a:r>
              <a:rPr lang="en-US" sz="2400" dirty="0"/>
              <a:t>D</a:t>
            </a:r>
            <a:r>
              <a:rPr lang="en-US" sz="2400" dirty="0" smtClean="0"/>
              <a:t>isorder (PTSD)?</a:t>
            </a:r>
            <a:endParaRPr lang="en-US" sz="2400" dirty="0"/>
          </a:p>
        </p:txBody>
      </p:sp>
      <p:sp>
        <p:nvSpPr>
          <p:cNvPr id="3" name="Content Placeholder 2"/>
          <p:cNvSpPr>
            <a:spLocks noGrp="1"/>
          </p:cNvSpPr>
          <p:nvPr>
            <p:ph idx="1"/>
          </p:nvPr>
        </p:nvSpPr>
        <p:spPr/>
        <p:txBody>
          <a:bodyPr/>
          <a:lstStyle/>
          <a:p>
            <a:pPr>
              <a:spcBef>
                <a:spcPts val="0"/>
              </a:spcBef>
            </a:pPr>
            <a:r>
              <a:rPr lang="en-US" sz="2000" dirty="0" smtClean="0"/>
              <a:t>People experience a range of reactions after experiencing or witnessing a traumatic event. </a:t>
            </a:r>
          </a:p>
          <a:p>
            <a:pPr lvl="1">
              <a:spcBef>
                <a:spcPts val="0"/>
              </a:spcBef>
            </a:pPr>
            <a:r>
              <a:rPr lang="en-US" sz="1600" dirty="0" smtClean="0"/>
              <a:t>Common reactions include feeling anxious, sad, angry; having trouble concentrating and sleeping; and thinking about what happened.</a:t>
            </a:r>
          </a:p>
          <a:p>
            <a:pPr lvl="1">
              <a:spcBef>
                <a:spcPts val="0"/>
              </a:spcBef>
            </a:pPr>
            <a:endParaRPr lang="en-US" sz="1600" dirty="0" smtClean="0"/>
          </a:p>
          <a:p>
            <a:pPr>
              <a:spcBef>
                <a:spcPts val="0"/>
              </a:spcBef>
            </a:pPr>
            <a:r>
              <a:rPr lang="en-US" sz="2000" dirty="0" smtClean="0"/>
              <a:t>Many people recover from these symptoms and their reactions reduce over time.</a:t>
            </a:r>
          </a:p>
          <a:p>
            <a:pPr>
              <a:spcBef>
                <a:spcPts val="0"/>
              </a:spcBef>
            </a:pPr>
            <a:endParaRPr lang="en-US" sz="2000" dirty="0" smtClean="0"/>
          </a:p>
          <a:p>
            <a:pPr>
              <a:spcBef>
                <a:spcPts val="0"/>
              </a:spcBef>
            </a:pPr>
            <a:r>
              <a:rPr lang="en-US" sz="2000" dirty="0" smtClean="0"/>
              <a:t>When the symptoms last for an extended period, begin to interfere with aspects of daily life, and they continue to feel frightened even though they are no longer in danger – they may be diagnosed with PTSD.</a:t>
            </a:r>
            <a:endParaRPr lang="en-US" sz="2000" dirty="0"/>
          </a:p>
        </p:txBody>
      </p:sp>
    </p:spTree>
    <p:extLst>
      <p:ext uri="{BB962C8B-B14F-4D97-AF65-F5344CB8AC3E}">
        <p14:creationId xmlns:p14="http://schemas.microsoft.com/office/powerpoint/2010/main" val="279940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PTSD Diagnostic Criteria </a:t>
            </a:r>
            <a:endParaRPr lang="en-US" sz="2400" dirty="0"/>
          </a:p>
        </p:txBody>
      </p:sp>
      <p:sp>
        <p:nvSpPr>
          <p:cNvPr id="3" name="Content Placeholder 2"/>
          <p:cNvSpPr>
            <a:spLocks noGrp="1"/>
          </p:cNvSpPr>
          <p:nvPr>
            <p:ph idx="1"/>
          </p:nvPr>
        </p:nvSpPr>
        <p:spPr/>
        <p:txBody>
          <a:bodyPr/>
          <a:lstStyle/>
          <a:p>
            <a:pPr>
              <a:spcBef>
                <a:spcPts val="0"/>
              </a:spcBef>
            </a:pPr>
            <a:r>
              <a:rPr lang="en-US" sz="2400" dirty="0" smtClean="0"/>
              <a:t>According to the </a:t>
            </a:r>
            <a:r>
              <a:rPr lang="en-US" sz="2400" dirty="0" smtClean="0">
                <a:solidFill>
                  <a:srgbClr val="4D4D4D"/>
                </a:solidFill>
              </a:rPr>
              <a:t>DSM-5*</a:t>
            </a:r>
            <a:r>
              <a:rPr lang="en-US" sz="2400" dirty="0" smtClean="0"/>
              <a:t>, PTSD is:</a:t>
            </a:r>
          </a:p>
          <a:p>
            <a:pPr lvl="1">
              <a:spcBef>
                <a:spcPts val="0"/>
              </a:spcBef>
            </a:pPr>
            <a:r>
              <a:rPr lang="en-US" sz="1800" dirty="0"/>
              <a:t>E</a:t>
            </a:r>
            <a:r>
              <a:rPr lang="en-US" sz="1800" dirty="0" smtClean="0"/>
              <a:t>xposure to one or more </a:t>
            </a:r>
            <a:r>
              <a:rPr lang="en-US" sz="1800" b="1" dirty="0" smtClean="0"/>
              <a:t>traumatic</a:t>
            </a:r>
            <a:r>
              <a:rPr lang="en-US" sz="1800" dirty="0" smtClean="0"/>
              <a:t> </a:t>
            </a:r>
            <a:r>
              <a:rPr lang="en-US" sz="1800" dirty="0"/>
              <a:t>events </a:t>
            </a:r>
            <a:r>
              <a:rPr lang="en-US" sz="1800" dirty="0" smtClean="0"/>
              <a:t>and subsequent </a:t>
            </a:r>
            <a:r>
              <a:rPr lang="en-US" sz="1800" dirty="0"/>
              <a:t>development of </a:t>
            </a:r>
            <a:r>
              <a:rPr lang="en-US" sz="1800" b="1" dirty="0"/>
              <a:t>characteristic</a:t>
            </a:r>
            <a:r>
              <a:rPr lang="en-US" sz="1800" dirty="0"/>
              <a:t> </a:t>
            </a:r>
            <a:r>
              <a:rPr lang="en-US" sz="1800" dirty="0" smtClean="0"/>
              <a:t>symptoms </a:t>
            </a:r>
          </a:p>
          <a:p>
            <a:pPr lvl="1">
              <a:spcBef>
                <a:spcPts val="0"/>
              </a:spcBef>
            </a:pPr>
            <a:r>
              <a:rPr lang="en-US" sz="1800" dirty="0"/>
              <a:t>Duration is more than 1 </a:t>
            </a:r>
            <a:r>
              <a:rPr lang="en-US" sz="1800" dirty="0" smtClean="0"/>
              <a:t>month</a:t>
            </a:r>
            <a:endParaRPr lang="en-US" sz="1800" dirty="0"/>
          </a:p>
          <a:p>
            <a:pPr lvl="1">
              <a:spcBef>
                <a:spcPts val="0"/>
              </a:spcBef>
            </a:pPr>
            <a:r>
              <a:rPr lang="en-US" sz="1800" dirty="0"/>
              <a:t>Symptoms cause clinically significant distress or impairment in social, occupational, or other important areas of </a:t>
            </a:r>
            <a:r>
              <a:rPr lang="en-US" sz="1800" dirty="0" smtClean="0"/>
              <a:t>function</a:t>
            </a:r>
          </a:p>
          <a:p>
            <a:pPr lvl="1">
              <a:spcBef>
                <a:spcPts val="0"/>
              </a:spcBef>
            </a:pPr>
            <a:endParaRPr lang="en-US" sz="1800" dirty="0" smtClean="0"/>
          </a:p>
          <a:p>
            <a:pPr>
              <a:spcBef>
                <a:spcPts val="0"/>
              </a:spcBef>
            </a:pPr>
            <a:r>
              <a:rPr lang="en-US" sz="2400" dirty="0"/>
              <a:t>Delayed expression can occur</a:t>
            </a:r>
          </a:p>
          <a:p>
            <a:pPr lvl="1">
              <a:spcBef>
                <a:spcPts val="0"/>
              </a:spcBef>
            </a:pPr>
            <a:r>
              <a:rPr lang="en-US" sz="1800" dirty="0"/>
              <a:t>Though some symptoms may be present immediately afterward, full diagnostic criteria may not be met until </a:t>
            </a:r>
            <a:r>
              <a:rPr lang="en-US" sz="1800" dirty="0" smtClean="0"/>
              <a:t>6 </a:t>
            </a:r>
            <a:r>
              <a:rPr lang="en-US" sz="1800" dirty="0"/>
              <a:t>months after exposure</a:t>
            </a:r>
          </a:p>
          <a:p>
            <a:endParaRPr lang="en-US" sz="1800" dirty="0"/>
          </a:p>
          <a:p>
            <a:pPr lvl="1"/>
            <a:endParaRPr lang="en-US" sz="2000" dirty="0"/>
          </a:p>
          <a:p>
            <a:pPr lvl="1"/>
            <a:endParaRPr lang="en-US" sz="1800" dirty="0"/>
          </a:p>
        </p:txBody>
      </p:sp>
      <p:sp>
        <p:nvSpPr>
          <p:cNvPr id="5" name="TextBox 4"/>
          <p:cNvSpPr txBox="1"/>
          <p:nvPr/>
        </p:nvSpPr>
        <p:spPr>
          <a:xfrm>
            <a:off x="381000" y="4356556"/>
            <a:ext cx="6477000" cy="430887"/>
          </a:xfrm>
          <a:prstGeom prst="rect">
            <a:avLst/>
          </a:prstGeom>
          <a:noFill/>
        </p:spPr>
        <p:txBody>
          <a:bodyPr wrap="square" rtlCol="0">
            <a:spAutoFit/>
          </a:bodyPr>
          <a:lstStyle/>
          <a:p>
            <a:r>
              <a:rPr lang="en-US" sz="1100" dirty="0" smtClean="0"/>
              <a:t>*American Psychiatric Association </a:t>
            </a:r>
            <a:r>
              <a:rPr lang="en-US" sz="1100" dirty="0" smtClean="0">
                <a:solidFill>
                  <a:srgbClr val="4D4D4D"/>
                </a:solidFill>
              </a:rPr>
              <a:t>Diagnostic and Statistical Manual of Mental Disorders, 5</a:t>
            </a:r>
            <a:r>
              <a:rPr lang="en-US" sz="1100" baseline="30000" dirty="0" smtClean="0">
                <a:solidFill>
                  <a:srgbClr val="4D4D4D"/>
                </a:solidFill>
              </a:rPr>
              <a:t>th</a:t>
            </a:r>
            <a:r>
              <a:rPr lang="en-US" sz="1100" dirty="0" smtClean="0">
                <a:solidFill>
                  <a:srgbClr val="4D4D4D"/>
                </a:solidFill>
              </a:rPr>
              <a:t> Edition (2013)</a:t>
            </a:r>
            <a:endParaRPr lang="en-US" sz="1100" dirty="0"/>
          </a:p>
        </p:txBody>
      </p:sp>
    </p:spTree>
    <p:extLst>
      <p:ext uri="{BB962C8B-B14F-4D97-AF65-F5344CB8AC3E}">
        <p14:creationId xmlns:p14="http://schemas.microsoft.com/office/powerpoint/2010/main" val="98007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Washington State</a:t>
            </a:r>
            <a:endParaRPr lang="en-US" dirty="0"/>
          </a:p>
        </p:txBody>
      </p:sp>
      <p:sp>
        <p:nvSpPr>
          <p:cNvPr id="3" name="Subtitle 2"/>
          <p:cNvSpPr>
            <a:spLocks noGrp="1"/>
          </p:cNvSpPr>
          <p:nvPr>
            <p:ph type="subTitle" idx="1"/>
          </p:nvPr>
        </p:nvSpPr>
        <p:spPr/>
        <p:txBody>
          <a:bodyPr/>
          <a:lstStyle/>
          <a:p>
            <a:r>
              <a:rPr lang="en-US" dirty="0" smtClean="0"/>
              <a:t>Clinical Guideline for Posttraumatic Stress Disorder (PTSD)</a:t>
            </a:r>
            <a:endParaRPr lang="en-US" dirty="0"/>
          </a:p>
        </p:txBody>
      </p:sp>
    </p:spTree>
    <p:extLst>
      <p:ext uri="{BB962C8B-B14F-4D97-AF65-F5344CB8AC3E}">
        <p14:creationId xmlns:p14="http://schemas.microsoft.com/office/powerpoint/2010/main" val="2547554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solidFill>
                  <a:schemeClr val="tx1"/>
                </a:solidFill>
              </a:rPr>
              <a:t>PTSD Clinical Guideline: Background and Rationale</a:t>
            </a:r>
            <a:endParaRPr lang="en-US" sz="2400" dirty="0">
              <a:solidFill>
                <a:schemeClr val="tx1"/>
              </a:solidFill>
            </a:endParaRPr>
          </a:p>
        </p:txBody>
      </p:sp>
      <p:sp>
        <p:nvSpPr>
          <p:cNvPr id="2" name="Content Placeholder 1"/>
          <p:cNvSpPr>
            <a:spLocks noGrp="1"/>
          </p:cNvSpPr>
          <p:nvPr>
            <p:ph idx="1"/>
          </p:nvPr>
        </p:nvSpPr>
        <p:spPr>
          <a:xfrm>
            <a:off x="381000" y="1238250"/>
            <a:ext cx="8382000" cy="3543300"/>
          </a:xfrm>
        </p:spPr>
        <p:txBody>
          <a:bodyPr/>
          <a:lstStyle/>
          <a:p>
            <a:pPr>
              <a:spcBef>
                <a:spcPts val="0"/>
              </a:spcBef>
            </a:pPr>
            <a:r>
              <a:rPr lang="en-US" sz="1800" dirty="0" smtClean="0"/>
              <a:t>Eligible Washington workers with work-related PTSD can access workers’ compensation benefits</a:t>
            </a:r>
          </a:p>
          <a:p>
            <a:pPr lvl="1">
              <a:spcBef>
                <a:spcPts val="0"/>
              </a:spcBef>
            </a:pPr>
            <a:endParaRPr lang="en-US" sz="1400" dirty="0" smtClean="0"/>
          </a:p>
          <a:p>
            <a:pPr>
              <a:spcBef>
                <a:spcPts val="0"/>
              </a:spcBef>
            </a:pPr>
            <a:r>
              <a:rPr lang="en-US" sz="1800" dirty="0" smtClean="0"/>
              <a:t>L&amp;I was concerned that some workers with PTSD may not be receiving timely access to appropriate diagnosis and evidence-based treatment that enables them to heal and return to work</a:t>
            </a:r>
          </a:p>
          <a:p>
            <a:pPr>
              <a:spcBef>
                <a:spcPts val="0"/>
              </a:spcBef>
            </a:pPr>
            <a:endParaRPr lang="en-US" sz="1800" dirty="0" smtClean="0"/>
          </a:p>
          <a:p>
            <a:pPr>
              <a:spcBef>
                <a:spcPts val="0"/>
              </a:spcBef>
            </a:pPr>
            <a:r>
              <a:rPr lang="en-US" sz="1800" dirty="0" smtClean="0"/>
              <a:t>This guideline is designed to help address challenges associated with patterns of care, claims adjudication, delayed return to work, prolonged work disability, or transition to pension</a:t>
            </a:r>
            <a:endParaRPr lang="en-US" sz="1800" dirty="0"/>
          </a:p>
        </p:txBody>
      </p:sp>
    </p:spTree>
    <p:extLst>
      <p:ext uri="{BB962C8B-B14F-4D97-AF65-F5344CB8AC3E}">
        <p14:creationId xmlns:p14="http://schemas.microsoft.com/office/powerpoint/2010/main" val="3233895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chemeClr val="tx1"/>
                </a:solidFill>
              </a:rPr>
              <a:t>Treatment Guidelines</a:t>
            </a:r>
          </a:p>
        </p:txBody>
      </p:sp>
      <p:sp>
        <p:nvSpPr>
          <p:cNvPr id="2" name="Content Placeholder 1"/>
          <p:cNvSpPr>
            <a:spLocks noGrp="1"/>
          </p:cNvSpPr>
          <p:nvPr>
            <p:ph idx="1"/>
          </p:nvPr>
        </p:nvSpPr>
        <p:spPr/>
        <p:txBody>
          <a:bodyPr/>
          <a:lstStyle/>
          <a:p>
            <a:pPr>
              <a:spcBef>
                <a:spcPts val="0"/>
              </a:spcBef>
            </a:pPr>
            <a:r>
              <a:rPr lang="en-US" sz="2000" dirty="0"/>
              <a:t>Under authority of RCW 51.36, the </a:t>
            </a:r>
            <a:r>
              <a:rPr lang="en-US" sz="2000" dirty="0">
                <a:hlinkClick r:id="rId3"/>
              </a:rPr>
              <a:t>Industrial Insurance Medical Advisory Committee (IIMAC)</a:t>
            </a:r>
            <a:r>
              <a:rPr lang="en-US" sz="2000" dirty="0"/>
              <a:t>:</a:t>
            </a:r>
          </a:p>
          <a:p>
            <a:pPr marL="657215" lvl="1" indent="-257175">
              <a:spcBef>
                <a:spcPts val="0"/>
              </a:spcBef>
              <a:buFont typeface="Wingdings" panose="05000000000000000000" pitchFamily="2" charset="2"/>
              <a:buChar char="§"/>
            </a:pPr>
            <a:r>
              <a:rPr lang="en-US" sz="1600" dirty="0"/>
              <a:t>Advises the L&amp;I Office of the Medical Director regarding safe, effective, and cost-effective treatments for workers - including the development of practice guidelines and coverage criteria.  </a:t>
            </a:r>
          </a:p>
          <a:p>
            <a:pPr marL="657215" lvl="1" indent="-257175">
              <a:spcBef>
                <a:spcPts val="0"/>
              </a:spcBef>
              <a:buFont typeface="Wingdings" panose="05000000000000000000" pitchFamily="2" charset="2"/>
              <a:buChar char="§"/>
            </a:pPr>
            <a:endParaRPr lang="en-US" sz="1700" dirty="0"/>
          </a:p>
          <a:p>
            <a:pPr>
              <a:spcBef>
                <a:spcPts val="0"/>
              </a:spcBef>
            </a:pPr>
            <a:r>
              <a:rPr lang="en-US" sz="2000" dirty="0"/>
              <a:t>L&amp;I Treatment Guidelines:</a:t>
            </a:r>
          </a:p>
          <a:p>
            <a:pPr marL="814388" lvl="1" indent="-257175">
              <a:spcBef>
                <a:spcPts val="0"/>
              </a:spcBef>
              <a:buFont typeface="Wingdings" panose="05000000000000000000" pitchFamily="2" charset="2"/>
              <a:buChar char="§"/>
            </a:pPr>
            <a:r>
              <a:rPr lang="en-US" sz="1600" dirty="0"/>
              <a:t>Developed by the Office of the Medical Director in collaboration with members of the IIMAC, subject matter experts, and practicing community </a:t>
            </a:r>
            <a:r>
              <a:rPr lang="en-US" sz="1600" dirty="0" smtClean="0"/>
              <a:t>providers</a:t>
            </a:r>
          </a:p>
          <a:p>
            <a:pPr marL="814388" lvl="1" indent="-257175">
              <a:spcBef>
                <a:spcPts val="0"/>
              </a:spcBef>
              <a:buFont typeface="Wingdings" panose="05000000000000000000" pitchFamily="2" charset="2"/>
              <a:buChar char="§"/>
            </a:pPr>
            <a:r>
              <a:rPr lang="en-US" sz="1600" dirty="0" smtClean="0"/>
              <a:t>Ensure </a:t>
            </a:r>
            <a:r>
              <a:rPr lang="en-US" sz="1600" dirty="0"/>
              <a:t>that appropriate and quality care is delivered in a transparent and accountable manner, with significant detail and the highest quality available evidence provided to support criteria and recommendations.</a:t>
            </a:r>
          </a:p>
          <a:p>
            <a:pPr marL="814388" lvl="1" indent="-257175">
              <a:spcBef>
                <a:spcPts val="0"/>
              </a:spcBef>
              <a:buFont typeface="Wingdings" panose="05000000000000000000" pitchFamily="2" charset="2"/>
              <a:buChar char="§"/>
            </a:pPr>
            <a:r>
              <a:rPr lang="en-US" sz="1600" dirty="0"/>
              <a:t>Providers agree to follow the guidelines.</a:t>
            </a:r>
          </a:p>
          <a:p>
            <a:endParaRPr lang="en-US" sz="2100" dirty="0"/>
          </a:p>
          <a:p>
            <a:endParaRPr lang="en-US" sz="2100" dirty="0"/>
          </a:p>
          <a:p>
            <a:endParaRPr lang="en-US" sz="2100" dirty="0"/>
          </a:p>
        </p:txBody>
      </p:sp>
    </p:spTree>
    <p:extLst>
      <p:ext uri="{BB962C8B-B14F-4D97-AF65-F5344CB8AC3E}">
        <p14:creationId xmlns:p14="http://schemas.microsoft.com/office/powerpoint/2010/main" val="54524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chemeClr val="tx1"/>
                </a:solidFill>
              </a:rPr>
              <a:t>Basics of </a:t>
            </a:r>
            <a:r>
              <a:rPr lang="en-US" sz="2400" dirty="0" smtClean="0">
                <a:solidFill>
                  <a:schemeClr val="tx1"/>
                </a:solidFill>
              </a:rPr>
              <a:t>The </a:t>
            </a:r>
            <a:r>
              <a:rPr lang="en-US" sz="2400" dirty="0">
                <a:solidFill>
                  <a:schemeClr val="tx1"/>
                </a:solidFill>
              </a:rPr>
              <a:t>IIMAC PTSD </a:t>
            </a:r>
            <a:r>
              <a:rPr lang="en-US" sz="2400" dirty="0" smtClean="0">
                <a:solidFill>
                  <a:schemeClr val="tx1"/>
                </a:solidFill>
              </a:rPr>
              <a:t>Subcommittee</a:t>
            </a:r>
            <a:endParaRPr lang="en-US" sz="2400" dirty="0">
              <a:solidFill>
                <a:schemeClr val="tx1"/>
              </a:solidFill>
            </a:endParaRPr>
          </a:p>
        </p:txBody>
      </p:sp>
      <p:sp>
        <p:nvSpPr>
          <p:cNvPr id="4" name="Content Placeholder 3"/>
          <p:cNvSpPr>
            <a:spLocks noGrp="1"/>
          </p:cNvSpPr>
          <p:nvPr>
            <p:ph idx="1"/>
          </p:nvPr>
        </p:nvSpPr>
        <p:spPr/>
        <p:txBody>
          <a:bodyPr/>
          <a:lstStyle/>
          <a:p>
            <a:pPr>
              <a:spcBef>
                <a:spcPts val="0"/>
              </a:spcBef>
              <a:spcAft>
                <a:spcPts val="0"/>
              </a:spcAft>
              <a:buSzPct val="80000"/>
            </a:pPr>
            <a:r>
              <a:rPr lang="en-US" sz="2000" dirty="0" smtClean="0"/>
              <a:t>The </a:t>
            </a:r>
            <a:r>
              <a:rPr lang="en-US" sz="2000" dirty="0" smtClean="0"/>
              <a:t>subcommittee </a:t>
            </a:r>
            <a:r>
              <a:rPr lang="en-US" sz="2000" dirty="0"/>
              <a:t>met monthly between August 2024 and June </a:t>
            </a:r>
            <a:r>
              <a:rPr lang="en-US" sz="2000" dirty="0" smtClean="0"/>
              <a:t>2025.</a:t>
            </a:r>
          </a:p>
          <a:p>
            <a:pPr>
              <a:spcBef>
                <a:spcPts val="0"/>
              </a:spcBef>
              <a:spcAft>
                <a:spcPts val="0"/>
              </a:spcAft>
              <a:buSzPct val="80000"/>
            </a:pPr>
            <a:endParaRPr lang="en-US" sz="2100" dirty="0"/>
          </a:p>
          <a:p>
            <a:pPr>
              <a:spcBef>
                <a:spcPts val="0"/>
              </a:spcBef>
              <a:spcAft>
                <a:spcPts val="0"/>
              </a:spcAft>
              <a:buSzPct val="80000"/>
            </a:pPr>
            <a:r>
              <a:rPr lang="en-US" sz="2000" dirty="0"/>
              <a:t>The criteria and narrative guidance </a:t>
            </a:r>
            <a:r>
              <a:rPr lang="en-US" sz="2000" dirty="0" smtClean="0"/>
              <a:t>included in the </a:t>
            </a:r>
            <a:r>
              <a:rPr lang="en-US" sz="2000" dirty="0"/>
              <a:t>treatment guideline were created via a consensus of:</a:t>
            </a:r>
          </a:p>
          <a:p>
            <a:pPr lvl="1">
              <a:spcBef>
                <a:spcPts val="0"/>
              </a:spcBef>
              <a:spcAft>
                <a:spcPts val="0"/>
              </a:spcAft>
              <a:buSzPct val="80000"/>
            </a:pPr>
            <a:r>
              <a:rPr lang="en-US" sz="1600" dirty="0"/>
              <a:t>Subcommittee expert opinion</a:t>
            </a:r>
          </a:p>
          <a:p>
            <a:pPr lvl="1">
              <a:spcBef>
                <a:spcPts val="0"/>
              </a:spcBef>
              <a:spcAft>
                <a:spcPts val="0"/>
              </a:spcAft>
              <a:buSzPct val="80000"/>
            </a:pPr>
            <a:r>
              <a:rPr lang="en-US" sz="1600" dirty="0"/>
              <a:t>The best available published medical evidence</a:t>
            </a:r>
          </a:p>
          <a:p>
            <a:pPr lvl="1">
              <a:spcBef>
                <a:spcPts val="0"/>
              </a:spcBef>
              <a:spcAft>
                <a:spcPts val="0"/>
              </a:spcAft>
              <a:buSzPct val="80000"/>
            </a:pPr>
            <a:r>
              <a:rPr lang="en-US" sz="1600" dirty="0"/>
              <a:t>Published PTSD guidelines (Veterans Administration/Department of Defense, American Psychological Association, International Society for Traumatic Stress Studies, Phoenix (Australia), National Institute for Healthcare and Excellence (UK</a:t>
            </a:r>
            <a:r>
              <a:rPr lang="en-US" sz="1600" dirty="0" smtClean="0"/>
              <a:t>)</a:t>
            </a:r>
          </a:p>
          <a:p>
            <a:pPr lvl="1">
              <a:spcBef>
                <a:spcPts val="0"/>
              </a:spcBef>
              <a:spcAft>
                <a:spcPts val="0"/>
              </a:spcAft>
              <a:buSzPct val="80000"/>
            </a:pPr>
            <a:endParaRPr lang="en-US" sz="2000" dirty="0"/>
          </a:p>
          <a:p>
            <a:pPr>
              <a:spcBef>
                <a:spcPts val="0"/>
              </a:spcBef>
              <a:spcAft>
                <a:spcPts val="0"/>
              </a:spcAft>
              <a:buSzPct val="80000"/>
            </a:pPr>
            <a:r>
              <a:rPr lang="en-US" sz="2000" dirty="0"/>
              <a:t>The PTSD subcommittee consisted of IIMAC members and experts in PTSD research and/or clinical practice.</a:t>
            </a:r>
          </a:p>
          <a:p>
            <a:pPr lvl="1">
              <a:spcBef>
                <a:spcPts val="0"/>
              </a:spcBef>
              <a:spcAft>
                <a:spcPts val="0"/>
              </a:spcAft>
              <a:buSzPct val="80000"/>
            </a:pPr>
            <a:endParaRPr lang="en-US" sz="1400" dirty="0"/>
          </a:p>
        </p:txBody>
      </p:sp>
    </p:spTree>
    <p:extLst>
      <p:ext uri="{BB962C8B-B14F-4D97-AF65-F5344CB8AC3E}">
        <p14:creationId xmlns:p14="http://schemas.microsoft.com/office/powerpoint/2010/main" val="3670637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sz="half" idx="4294967295"/>
            <p:extLst>
              <p:ext uri="{D42A27DB-BD31-4B8C-83A1-F6EECF244321}">
                <p14:modId xmlns:p14="http://schemas.microsoft.com/office/powerpoint/2010/main" val="3574786890"/>
              </p:ext>
            </p:extLst>
          </p:nvPr>
        </p:nvGraphicFramePr>
        <p:xfrm>
          <a:off x="1" y="0"/>
          <a:ext cx="9144000" cy="4786240"/>
        </p:xfrm>
        <a:graphic>
          <a:graphicData uri="http://schemas.openxmlformats.org/drawingml/2006/table">
            <a:tbl>
              <a:tblPr firstRow="1" firstCol="1" bandRow="1"/>
              <a:tblGrid>
                <a:gridCol w="1193753">
                  <a:extLst>
                    <a:ext uri="{9D8B030D-6E8A-4147-A177-3AD203B41FA5}">
                      <a16:colId xmlns:a16="http://schemas.microsoft.com/office/drawing/2014/main" val="2890282740"/>
                    </a:ext>
                  </a:extLst>
                </a:gridCol>
                <a:gridCol w="3118381">
                  <a:extLst>
                    <a:ext uri="{9D8B030D-6E8A-4147-A177-3AD203B41FA5}">
                      <a16:colId xmlns:a16="http://schemas.microsoft.com/office/drawing/2014/main" val="1806419400"/>
                    </a:ext>
                  </a:extLst>
                </a:gridCol>
                <a:gridCol w="1331809">
                  <a:extLst>
                    <a:ext uri="{9D8B030D-6E8A-4147-A177-3AD203B41FA5}">
                      <a16:colId xmlns:a16="http://schemas.microsoft.com/office/drawing/2014/main" val="1127164121"/>
                    </a:ext>
                  </a:extLst>
                </a:gridCol>
                <a:gridCol w="3500057">
                  <a:extLst>
                    <a:ext uri="{9D8B030D-6E8A-4147-A177-3AD203B41FA5}">
                      <a16:colId xmlns:a16="http://schemas.microsoft.com/office/drawing/2014/main" val="3421776337"/>
                    </a:ext>
                  </a:extLst>
                </a:gridCol>
              </a:tblGrid>
              <a:tr h="1024618">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Stephen Thielke</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05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Subcommittee Chair</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IIMAC Member</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Professor, University of Washington, Department of Psychiatry and Behavioral Sciences</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Michele Bedard-Gilligan</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Professor, University of Washington, Department of Psychiatry and Behavioral Sciences</a:t>
                      </a: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Co-Director, Trauma Recovery and Resilience Innovations Program </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Associate Director, UW Center for Anxiety and Traumatic </a:t>
                      </a: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Stress</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45563914"/>
                  </a:ext>
                </a:extLst>
              </a:tr>
              <a:tr h="853848">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Dawn Ehde</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5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Subcommittee Co-Chair</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IIMAC Member</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Professor, Department of Rehabilitation Medicine, School of Medicine, University of Washington</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a:t>
                      </a:r>
                      <a:r>
                        <a:rPr lang="en-US" sz="1050" b="1"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April </a:t>
                      </a: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Gerlock</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Clinical </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Professor, University of Washington, School of Nursing, Biobehavioral Nursing and Health Informatics (BNHI</a:t>
                      </a: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Psychiatric mental health nurse practitioner </a:t>
                      </a:r>
                    </a:p>
                    <a:p>
                      <a:pPr marL="0" marR="0">
                        <a:lnSpc>
                          <a:spcPct val="107000"/>
                        </a:lnSpc>
                        <a:spcBef>
                          <a:spcPts val="0"/>
                        </a:spcBef>
                        <a:spcAft>
                          <a:spcPts val="0"/>
                        </a:spcAft>
                      </a:pPr>
                      <a:endPar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529259"/>
                  </a:ext>
                </a:extLst>
              </a:tr>
              <a:tr h="341539">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Laurie Gwerder, ARNP</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IIMAC Member</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Occupational Health ARNP, MultiCare</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Felicia Lauritsen, LICSW</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Behavioral Health Consultant, Kaiser Permanente</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57829814"/>
                  </a:ext>
                </a:extLst>
              </a:tr>
              <a:tr h="512309">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Jiho Bryson</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IIMAC Member</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Occupational Medicine Physician, The Everett Clinic</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Lucy Berliner, MSW</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•Former Director, now </a:t>
                      </a: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retired </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with </a:t>
                      </a: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temporary </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ppointment</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Harborview Abuse and Trauma Center </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474911"/>
                  </a:ext>
                </a:extLst>
              </a:tr>
              <a:tr h="512309">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Andrew Friedman</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IIMAC Chair</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Physiatrist, Virginia Mason Franciscan Health</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Paula Schnurr</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Executive Director, National Center for PTSD</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Professor of Psychiatry, Geisel School of Medicine at Dartmouth</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17453193"/>
                  </a:ext>
                </a:extLst>
              </a:tr>
              <a:tr h="853848">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Jessica Hamblen</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Deputy </a:t>
                      </a: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Director,</a:t>
                      </a:r>
                      <a:r>
                        <a:rPr lang="en-US" sz="105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 National </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Center for PTSD</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Associate Professor of Psychiatry, Geisel School of Medicine at Dartmouth</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Jay Skidmore</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Clinical Health Psychologist &amp; Consultant </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Chief of Healthcare, Fitness &amp; Multidisciplinary Rehabilitation--NWRTW Rehabilitation Center</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77411"/>
                  </a:ext>
                </a:extLst>
              </a:tr>
              <a:tr h="683079">
                <a:tc>
                  <a:txBody>
                    <a:bodyPr/>
                    <a:lstStyle/>
                    <a:p>
                      <a:pPr marL="0" marR="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Paul Holtzheimer</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Deputy Director, Research, National Center for </a:t>
                      </a:r>
                      <a:r>
                        <a:rPr lang="en-US" sz="105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PTSD</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Professor, Geisel School of Medicine at Dartmouth</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25879" marR="258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endParaRPr lang="en-US" sz="1050" dirty="0"/>
                    </a:p>
                  </a:txBody>
                  <a:tcPr marL="25879" marR="2587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endParaRPr lang="en-US" sz="1050" dirty="0"/>
                    </a:p>
                  </a:txBody>
                  <a:tcPr marL="25879" marR="25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750258986"/>
                  </a:ext>
                </a:extLst>
              </a:tr>
            </a:tbl>
          </a:graphicData>
        </a:graphic>
      </p:graphicFrame>
    </p:spTree>
    <p:extLst>
      <p:ext uri="{BB962C8B-B14F-4D97-AF65-F5344CB8AC3E}">
        <p14:creationId xmlns:p14="http://schemas.microsoft.com/office/powerpoint/2010/main" val="369782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latin typeface="+mn-lt"/>
              </a:rPr>
              <a:t>Learning Objectives and Topics for Today</a:t>
            </a:r>
            <a:endParaRPr lang="en-US" sz="2400" dirty="0">
              <a:latin typeface="+mn-lt"/>
            </a:endParaRPr>
          </a:p>
        </p:txBody>
      </p:sp>
      <p:sp>
        <p:nvSpPr>
          <p:cNvPr id="5" name="Content Placeholder 4"/>
          <p:cNvSpPr>
            <a:spLocks noGrp="1"/>
          </p:cNvSpPr>
          <p:nvPr>
            <p:ph idx="1"/>
          </p:nvPr>
        </p:nvSpPr>
        <p:spPr/>
        <p:txBody>
          <a:bodyPr/>
          <a:lstStyle/>
          <a:p>
            <a:pPr>
              <a:spcBef>
                <a:spcPts val="0"/>
              </a:spcBef>
            </a:pPr>
            <a:r>
              <a:rPr lang="en-US" sz="1800" dirty="0" smtClean="0"/>
              <a:t>Develop an understanding of Washington </a:t>
            </a:r>
            <a:r>
              <a:rPr lang="en-US" sz="1800" dirty="0" smtClean="0"/>
              <a:t>workers’ compensation</a:t>
            </a:r>
          </a:p>
          <a:p>
            <a:pPr>
              <a:spcBef>
                <a:spcPts val="0"/>
              </a:spcBef>
            </a:pPr>
            <a:endParaRPr lang="en-US" sz="1800" dirty="0"/>
          </a:p>
          <a:p>
            <a:pPr>
              <a:spcBef>
                <a:spcPts val="0"/>
              </a:spcBef>
            </a:pPr>
            <a:r>
              <a:rPr lang="en-US" sz="1800" dirty="0"/>
              <a:t>U</a:t>
            </a:r>
            <a:r>
              <a:rPr lang="en-US" sz="1800" dirty="0" smtClean="0"/>
              <a:t>nderstand </a:t>
            </a:r>
            <a:r>
              <a:rPr lang="en-US" sz="1800" dirty="0"/>
              <a:t>the criteria for making an accurate posttraumatic stress disorder (PTSD) </a:t>
            </a:r>
            <a:r>
              <a:rPr lang="en-US" sz="1800" dirty="0" smtClean="0"/>
              <a:t>diagnosis</a:t>
            </a:r>
          </a:p>
          <a:p>
            <a:pPr>
              <a:spcBef>
                <a:spcPts val="0"/>
              </a:spcBef>
            </a:pPr>
            <a:endParaRPr lang="en-US" sz="1800" dirty="0"/>
          </a:p>
          <a:p>
            <a:pPr>
              <a:spcBef>
                <a:spcPts val="0"/>
              </a:spcBef>
            </a:pPr>
            <a:r>
              <a:rPr lang="en-US" sz="1800" dirty="0"/>
              <a:t>List the best available evidence-based treatments for </a:t>
            </a:r>
            <a:r>
              <a:rPr lang="en-US" sz="1800" dirty="0" smtClean="0"/>
              <a:t>PTSD</a:t>
            </a:r>
          </a:p>
          <a:p>
            <a:pPr>
              <a:spcBef>
                <a:spcPts val="0"/>
              </a:spcBef>
            </a:pPr>
            <a:endParaRPr lang="en-US" sz="1800" dirty="0" smtClean="0"/>
          </a:p>
          <a:p>
            <a:pPr>
              <a:spcBef>
                <a:spcPts val="0"/>
              </a:spcBef>
            </a:pPr>
            <a:r>
              <a:rPr lang="en-US" sz="1800" dirty="0" smtClean="0"/>
              <a:t>Explain PTSD as both an injury and occupational disease with examples of state-based legislation</a:t>
            </a:r>
          </a:p>
          <a:p>
            <a:pPr marL="0" indent="0">
              <a:spcBef>
                <a:spcPts val="0"/>
              </a:spcBef>
              <a:buNone/>
            </a:pPr>
            <a:endParaRPr lang="en-US" sz="1800" dirty="0" smtClean="0"/>
          </a:p>
          <a:p>
            <a:pPr>
              <a:spcBef>
                <a:spcPts val="0"/>
              </a:spcBef>
            </a:pPr>
            <a:r>
              <a:rPr lang="en-US" sz="1800" dirty="0" smtClean="0"/>
              <a:t>Describe current efforts underway in Washington</a:t>
            </a:r>
          </a:p>
          <a:p>
            <a:pPr>
              <a:spcBef>
                <a:spcPts val="0"/>
              </a:spcBef>
            </a:pPr>
            <a:endParaRPr lang="en-US" sz="1800" dirty="0"/>
          </a:p>
          <a:p>
            <a:pPr>
              <a:spcBef>
                <a:spcPts val="0"/>
              </a:spcBef>
            </a:pPr>
            <a:r>
              <a:rPr lang="en-US" sz="1800" dirty="0" smtClean="0"/>
              <a:t>Contemplate final thoughts and aspirational goals</a:t>
            </a:r>
          </a:p>
          <a:p>
            <a:pPr>
              <a:spcBef>
                <a:spcPts val="0"/>
              </a:spcBef>
            </a:pPr>
            <a:endParaRPr lang="en-US" sz="2000" dirty="0"/>
          </a:p>
          <a:p>
            <a:pPr>
              <a:spcBef>
                <a:spcPts val="0"/>
              </a:spcBef>
            </a:pPr>
            <a:endParaRPr lang="en-US" sz="2000" dirty="0"/>
          </a:p>
        </p:txBody>
      </p:sp>
    </p:spTree>
    <p:extLst>
      <p:ext uri="{BB962C8B-B14F-4D97-AF65-F5344CB8AC3E}">
        <p14:creationId xmlns:p14="http://schemas.microsoft.com/office/powerpoint/2010/main" val="3528752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686800" cy="533400"/>
          </a:xfrm>
        </p:spPr>
        <p:txBody>
          <a:bodyPr/>
          <a:lstStyle/>
          <a:p>
            <a:r>
              <a:rPr lang="en-US" sz="2400" dirty="0"/>
              <a:t>PTSD Clinical Guideline: Development</a:t>
            </a:r>
          </a:p>
        </p:txBody>
      </p:sp>
      <p:sp>
        <p:nvSpPr>
          <p:cNvPr id="3" name="Content Placeholder 2"/>
          <p:cNvSpPr>
            <a:spLocks noGrp="1"/>
          </p:cNvSpPr>
          <p:nvPr>
            <p:ph idx="1"/>
          </p:nvPr>
        </p:nvSpPr>
        <p:spPr>
          <a:xfrm>
            <a:off x="381000" y="1118407"/>
            <a:ext cx="8382000" cy="3543300"/>
          </a:xfrm>
        </p:spPr>
        <p:txBody>
          <a:bodyPr/>
          <a:lstStyle/>
          <a:p>
            <a:pPr>
              <a:spcBef>
                <a:spcPts val="0"/>
              </a:spcBef>
            </a:pPr>
            <a:r>
              <a:rPr lang="en-US" sz="2100" dirty="0"/>
              <a:t>Key components:</a:t>
            </a:r>
          </a:p>
          <a:p>
            <a:pPr lvl="1">
              <a:spcBef>
                <a:spcPts val="0"/>
              </a:spcBef>
            </a:pPr>
            <a:r>
              <a:rPr lang="en-US" sz="1800" dirty="0"/>
              <a:t>Gold standard </a:t>
            </a:r>
            <a:r>
              <a:rPr lang="en-US" sz="1800" dirty="0" smtClean="0"/>
              <a:t>benchmark diagnostic </a:t>
            </a:r>
            <a:r>
              <a:rPr lang="en-US" sz="1800" dirty="0"/>
              <a:t>measures to assist in limiting over- or under-diagnosing</a:t>
            </a:r>
          </a:p>
          <a:p>
            <a:pPr lvl="1">
              <a:spcBef>
                <a:spcPts val="0"/>
              </a:spcBef>
            </a:pPr>
            <a:r>
              <a:rPr lang="en-US" sz="1800" dirty="0"/>
              <a:t>Assessment and tracking symptoms over time</a:t>
            </a:r>
          </a:p>
          <a:p>
            <a:pPr lvl="1">
              <a:spcBef>
                <a:spcPts val="0"/>
              </a:spcBef>
            </a:pPr>
            <a:r>
              <a:rPr lang="en-US" sz="1800" dirty="0"/>
              <a:t>Evidence based first line treatments</a:t>
            </a:r>
          </a:p>
          <a:p>
            <a:pPr lvl="1">
              <a:spcBef>
                <a:spcPts val="0"/>
              </a:spcBef>
            </a:pPr>
            <a:r>
              <a:rPr lang="en-US" sz="1800" dirty="0" smtClean="0"/>
              <a:t>Treatment course </a:t>
            </a:r>
            <a:r>
              <a:rPr lang="en-US" sz="1800" dirty="0"/>
              <a:t>and outcomes</a:t>
            </a:r>
          </a:p>
          <a:p>
            <a:pPr lvl="1">
              <a:spcBef>
                <a:spcPts val="0"/>
              </a:spcBef>
            </a:pPr>
            <a:endParaRPr lang="en-US" sz="2100" dirty="0"/>
          </a:p>
          <a:p>
            <a:pPr>
              <a:spcBef>
                <a:spcPts val="0"/>
              </a:spcBef>
            </a:pPr>
            <a:r>
              <a:rPr lang="en-US" sz="2100" dirty="0"/>
              <a:t>Easy to understand, credible within community and providers </a:t>
            </a:r>
          </a:p>
          <a:p>
            <a:pPr lvl="1"/>
            <a:endParaRPr lang="en-US" sz="1601" dirty="0"/>
          </a:p>
          <a:p>
            <a:endParaRPr lang="en-US" sz="2000" dirty="0"/>
          </a:p>
          <a:p>
            <a:endParaRPr lang="en-US" dirty="0"/>
          </a:p>
        </p:txBody>
      </p:sp>
    </p:spTree>
    <p:extLst>
      <p:ext uri="{BB962C8B-B14F-4D97-AF65-F5344CB8AC3E}">
        <p14:creationId xmlns:p14="http://schemas.microsoft.com/office/powerpoint/2010/main" val="1205516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PTSD Clinical </a:t>
            </a:r>
            <a:r>
              <a:rPr lang="en-US" sz="2400" dirty="0" smtClean="0"/>
              <a:t>Guideline: </a:t>
            </a:r>
            <a:r>
              <a:rPr lang="en-US" sz="2400" dirty="0" smtClean="0"/>
              <a:t>Contents</a:t>
            </a:r>
            <a:endParaRPr lang="en-US" sz="2400" dirty="0"/>
          </a:p>
        </p:txBody>
      </p:sp>
      <p:sp>
        <p:nvSpPr>
          <p:cNvPr id="4" name="Content Placeholder 3"/>
          <p:cNvSpPr>
            <a:spLocks noGrp="1"/>
          </p:cNvSpPr>
          <p:nvPr>
            <p:ph idx="1"/>
          </p:nvPr>
        </p:nvSpPr>
        <p:spPr/>
        <p:txBody>
          <a:bodyPr/>
          <a:lstStyle/>
          <a:p>
            <a:pPr marL="214313" lvl="1">
              <a:spcBef>
                <a:spcPts val="0"/>
              </a:spcBef>
              <a:buFont typeface="Wingdings" panose="05000000000000000000" pitchFamily="2" charset="2"/>
              <a:buChar char="§"/>
            </a:pPr>
            <a:r>
              <a:rPr lang="en-US" sz="1800" dirty="0">
                <a:solidFill>
                  <a:srgbClr val="000000"/>
                </a:solidFill>
              </a:rPr>
              <a:t>Coverage Decisions Affecting the </a:t>
            </a:r>
            <a:r>
              <a:rPr lang="en-US" sz="1800" dirty="0" smtClean="0">
                <a:solidFill>
                  <a:srgbClr val="000000"/>
                </a:solidFill>
              </a:rPr>
              <a:t>Guideline</a:t>
            </a:r>
            <a:endParaRPr lang="en-US" sz="1800" dirty="0">
              <a:solidFill>
                <a:srgbClr val="000000"/>
              </a:solidFill>
            </a:endParaRPr>
          </a:p>
          <a:p>
            <a:pPr marL="214313" lvl="1">
              <a:spcBef>
                <a:spcPts val="0"/>
              </a:spcBef>
              <a:buFont typeface="Wingdings" panose="05000000000000000000" pitchFamily="2" charset="2"/>
              <a:buChar char="§"/>
            </a:pPr>
            <a:r>
              <a:rPr lang="en-US" sz="1800" dirty="0">
                <a:solidFill>
                  <a:srgbClr val="000000"/>
                </a:solidFill>
              </a:rPr>
              <a:t>Introduction—purpose, background, relevant PTSD information and </a:t>
            </a:r>
            <a:r>
              <a:rPr lang="en-US" sz="1800" dirty="0" smtClean="0">
                <a:solidFill>
                  <a:srgbClr val="000000"/>
                </a:solidFill>
              </a:rPr>
              <a:t>statistics</a:t>
            </a:r>
            <a:endParaRPr lang="en-US" sz="1800" dirty="0">
              <a:solidFill>
                <a:srgbClr val="000000"/>
              </a:solidFill>
            </a:endParaRPr>
          </a:p>
          <a:p>
            <a:pPr marL="214313" lvl="1">
              <a:spcBef>
                <a:spcPts val="0"/>
              </a:spcBef>
              <a:buFont typeface="Wingdings" panose="05000000000000000000" pitchFamily="2" charset="2"/>
              <a:buChar char="§"/>
            </a:pPr>
            <a:r>
              <a:rPr lang="en-US" sz="1800" dirty="0">
                <a:solidFill>
                  <a:srgbClr val="000000"/>
                </a:solidFill>
              </a:rPr>
              <a:t>Diagnosis, Assessment, and Evaluation of PTSD</a:t>
            </a:r>
          </a:p>
          <a:p>
            <a:pPr marL="214313" lvl="1">
              <a:spcBef>
                <a:spcPts val="0"/>
              </a:spcBef>
              <a:buFont typeface="Wingdings" panose="05000000000000000000" pitchFamily="2" charset="2"/>
              <a:buChar char="§"/>
            </a:pPr>
            <a:r>
              <a:rPr lang="en-US" sz="1800" dirty="0">
                <a:solidFill>
                  <a:srgbClr val="000000"/>
                </a:solidFill>
              </a:rPr>
              <a:t>Psychotherapy and Non-pharmacological Care</a:t>
            </a:r>
          </a:p>
          <a:p>
            <a:pPr marL="214313" lvl="1">
              <a:spcBef>
                <a:spcPts val="0"/>
              </a:spcBef>
              <a:buFont typeface="Wingdings" panose="05000000000000000000" pitchFamily="2" charset="2"/>
              <a:buChar char="§"/>
            </a:pPr>
            <a:r>
              <a:rPr lang="en-US" sz="1800" dirty="0">
                <a:solidFill>
                  <a:srgbClr val="000000"/>
                </a:solidFill>
              </a:rPr>
              <a:t>Pharmacotherapy for PTSD</a:t>
            </a:r>
          </a:p>
          <a:p>
            <a:pPr marL="214313" lvl="1">
              <a:spcBef>
                <a:spcPts val="0"/>
              </a:spcBef>
              <a:buFont typeface="Wingdings" panose="05000000000000000000" pitchFamily="2" charset="2"/>
              <a:buChar char="§"/>
            </a:pPr>
            <a:r>
              <a:rPr lang="en-US" sz="1800" dirty="0">
                <a:solidFill>
                  <a:srgbClr val="000000"/>
                </a:solidFill>
              </a:rPr>
              <a:t>Residential or Inpatient Treatment Facilities</a:t>
            </a:r>
          </a:p>
          <a:p>
            <a:pPr marL="214313" lvl="1">
              <a:spcBef>
                <a:spcPts val="0"/>
              </a:spcBef>
              <a:buFont typeface="Wingdings" panose="05000000000000000000" pitchFamily="2" charset="2"/>
              <a:buChar char="§"/>
            </a:pPr>
            <a:r>
              <a:rPr lang="en-US" sz="1800" dirty="0">
                <a:solidFill>
                  <a:srgbClr val="000000"/>
                </a:solidFill>
              </a:rPr>
              <a:t>Investigational Treatments</a:t>
            </a:r>
          </a:p>
          <a:p>
            <a:pPr marL="214313" lvl="1">
              <a:spcBef>
                <a:spcPts val="0"/>
              </a:spcBef>
              <a:buFont typeface="Wingdings" panose="05000000000000000000" pitchFamily="2" charset="2"/>
              <a:buChar char="§"/>
            </a:pPr>
            <a:r>
              <a:rPr lang="en-US" sz="1800" dirty="0">
                <a:solidFill>
                  <a:srgbClr val="000000"/>
                </a:solidFill>
              </a:rPr>
              <a:t>Improvement in PTSD</a:t>
            </a:r>
          </a:p>
          <a:p>
            <a:pPr marL="214313" lvl="1">
              <a:spcBef>
                <a:spcPts val="0"/>
              </a:spcBef>
              <a:buFont typeface="Wingdings" panose="05000000000000000000" pitchFamily="2" charset="2"/>
              <a:buChar char="§"/>
            </a:pPr>
            <a:r>
              <a:rPr lang="en-US" sz="1800" dirty="0">
                <a:solidFill>
                  <a:srgbClr val="000000"/>
                </a:solidFill>
              </a:rPr>
              <a:t>Prevention</a:t>
            </a:r>
          </a:p>
          <a:p>
            <a:pPr marL="214313" lvl="1">
              <a:spcBef>
                <a:spcPts val="0"/>
              </a:spcBef>
              <a:buFont typeface="Wingdings" panose="05000000000000000000" pitchFamily="2" charset="2"/>
              <a:buChar char="§"/>
            </a:pPr>
            <a:r>
              <a:rPr lang="en-US" sz="1800" dirty="0">
                <a:solidFill>
                  <a:srgbClr val="000000"/>
                </a:solidFill>
              </a:rPr>
              <a:t>Special Consideration for Future Clinical Guidance</a:t>
            </a:r>
          </a:p>
          <a:p>
            <a:pPr marL="214313" indent="-214313">
              <a:buFont typeface="Arial" panose="020B0604020202020204" pitchFamily="34" charset="0"/>
              <a:buChar char="•"/>
            </a:pPr>
            <a:endParaRPr lang="en-US" sz="1800" dirty="0"/>
          </a:p>
          <a:p>
            <a:pPr marL="1071563" lvl="2">
              <a:buFont typeface="Arial" panose="020B0604020202020204" pitchFamily="34" charset="0"/>
              <a:buChar char="•"/>
            </a:pPr>
            <a:endParaRPr lang="en-US" sz="1650" dirty="0"/>
          </a:p>
          <a:p>
            <a:pPr marL="1071563" lvl="2">
              <a:buFont typeface="Arial" panose="020B0604020202020204" pitchFamily="34" charset="0"/>
              <a:buChar char="•"/>
            </a:pPr>
            <a:endParaRPr lang="en-US" sz="750" dirty="0"/>
          </a:p>
          <a:p>
            <a:pPr marL="771525" lvl="1">
              <a:buFont typeface="Arial" panose="020B0604020202020204" pitchFamily="34" charset="0"/>
              <a:buChar char="•"/>
            </a:pPr>
            <a:endParaRPr lang="en-US" sz="1050" dirty="0"/>
          </a:p>
          <a:p>
            <a:pPr marL="1071563" lvl="2">
              <a:buFont typeface="Arial" panose="020B0604020202020204" pitchFamily="34" charset="0"/>
              <a:buChar char="•"/>
            </a:pPr>
            <a:endParaRPr lang="en-US" sz="900" dirty="0"/>
          </a:p>
          <a:p>
            <a:pPr marL="771525" lvl="1">
              <a:buFont typeface="Arial" panose="020B0604020202020204" pitchFamily="34" charset="0"/>
              <a:buChar char="•"/>
            </a:pPr>
            <a:endParaRPr lang="en-US" sz="1050" dirty="0"/>
          </a:p>
        </p:txBody>
      </p:sp>
    </p:spTree>
    <p:extLst>
      <p:ext uri="{BB962C8B-B14F-4D97-AF65-F5344CB8AC3E}">
        <p14:creationId xmlns:p14="http://schemas.microsoft.com/office/powerpoint/2010/main" val="132719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Coverage Decisions Affecting the Guideline</a:t>
            </a:r>
            <a:endParaRPr lang="en-US" sz="2400" dirty="0"/>
          </a:p>
        </p:txBody>
      </p:sp>
      <p:sp>
        <p:nvSpPr>
          <p:cNvPr id="3" name="Content Placeholder 2"/>
          <p:cNvSpPr>
            <a:spLocks noGrp="1"/>
          </p:cNvSpPr>
          <p:nvPr>
            <p:ph idx="1"/>
          </p:nvPr>
        </p:nvSpPr>
        <p:spPr/>
        <p:txBody>
          <a:bodyPr/>
          <a:lstStyle/>
          <a:p>
            <a:pPr>
              <a:spcBef>
                <a:spcPts val="0"/>
              </a:spcBef>
            </a:pPr>
            <a:r>
              <a:rPr lang="en-US" sz="2000" dirty="0" smtClean="0"/>
              <a:t>L&amp;I currently has one coverage decision related to PTSD treatment: Transcranial Magnetic Stimulation (TMS)</a:t>
            </a:r>
          </a:p>
          <a:p>
            <a:pPr>
              <a:spcBef>
                <a:spcPts val="0"/>
              </a:spcBef>
            </a:pPr>
            <a:endParaRPr lang="en-US" sz="2000" dirty="0" smtClean="0"/>
          </a:p>
          <a:p>
            <a:pPr lvl="1">
              <a:spcBef>
                <a:spcPts val="0"/>
              </a:spcBef>
            </a:pPr>
            <a:r>
              <a:rPr lang="en-US" sz="1800" dirty="0" smtClean="0"/>
              <a:t>Per the </a:t>
            </a:r>
            <a:r>
              <a:rPr lang="en-US" sz="1800" dirty="0">
                <a:hlinkClick r:id="rId3"/>
              </a:rPr>
              <a:t>Health Technology Clinical Committee Final Findings and Decision for </a:t>
            </a:r>
            <a:r>
              <a:rPr lang="en-US" sz="1800" dirty="0" smtClean="0">
                <a:hlinkClick r:id="rId3"/>
              </a:rPr>
              <a:t>TMS</a:t>
            </a:r>
            <a:r>
              <a:rPr lang="en-US" sz="1800" dirty="0" smtClean="0"/>
              <a:t>, TMS is not a covered treatment for PTSD</a:t>
            </a:r>
          </a:p>
          <a:p>
            <a:pPr lvl="1">
              <a:spcBef>
                <a:spcPts val="0"/>
              </a:spcBef>
            </a:pPr>
            <a:endParaRPr lang="en-US" sz="1800" dirty="0" smtClean="0"/>
          </a:p>
          <a:p>
            <a:pPr lvl="1">
              <a:spcBef>
                <a:spcPts val="0"/>
              </a:spcBef>
            </a:pPr>
            <a:r>
              <a:rPr lang="en-US" sz="1800" dirty="0" smtClean="0"/>
              <a:t>L&amp;I is required to implement HTCC decisions </a:t>
            </a:r>
          </a:p>
          <a:p>
            <a:pPr lvl="2">
              <a:spcBef>
                <a:spcPts val="0"/>
              </a:spcBef>
            </a:pPr>
            <a:r>
              <a:rPr lang="en-US" sz="1600" dirty="0" smtClean="0">
                <a:hlinkClick r:id="rId4"/>
              </a:rPr>
              <a:t>RCW </a:t>
            </a:r>
            <a:r>
              <a:rPr lang="en-US" sz="1600" dirty="0">
                <a:hlinkClick r:id="rId4"/>
              </a:rPr>
              <a:t>70.14.090: Health technology clinical committee</a:t>
            </a:r>
            <a:r>
              <a:rPr lang="en-US" sz="1600" dirty="0" smtClean="0">
                <a:hlinkClick r:id="rId4"/>
              </a:rPr>
              <a:t>.</a:t>
            </a:r>
            <a:endParaRPr lang="en-US" sz="1600" dirty="0" smtClean="0"/>
          </a:p>
          <a:p>
            <a:pPr lvl="2">
              <a:spcBef>
                <a:spcPts val="0"/>
              </a:spcBef>
            </a:pPr>
            <a:r>
              <a:rPr lang="en-US" sz="1600" dirty="0">
                <a:hlinkClick r:id="rId5"/>
              </a:rPr>
              <a:t>RCW 70.14.110: Health technology clinical committee determinations.</a:t>
            </a:r>
            <a:endParaRPr lang="en-US" sz="1600" dirty="0" smtClean="0"/>
          </a:p>
          <a:p>
            <a:pPr lvl="2">
              <a:spcBef>
                <a:spcPts val="0"/>
              </a:spcBef>
            </a:pPr>
            <a:r>
              <a:rPr lang="en-US" sz="1600" dirty="0">
                <a:hlinkClick r:id="rId6"/>
              </a:rPr>
              <a:t>RCW 70.14.120: Agency compliance with committee determination—Coverage and reimbursement determinations for nonreviewed health technologies—Appeals.</a:t>
            </a:r>
            <a:endParaRPr lang="en-US" sz="1600" dirty="0"/>
          </a:p>
        </p:txBody>
      </p:sp>
    </p:spTree>
    <p:extLst>
      <p:ext uri="{BB962C8B-B14F-4D97-AF65-F5344CB8AC3E}">
        <p14:creationId xmlns:p14="http://schemas.microsoft.com/office/powerpoint/2010/main" val="217859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Diagnosis, Assessment, and Evaluation of PTSD</a:t>
            </a:r>
            <a:endParaRPr lang="en-US" sz="2400" dirty="0"/>
          </a:p>
        </p:txBody>
      </p:sp>
      <p:sp>
        <p:nvSpPr>
          <p:cNvPr id="3" name="Content Placeholder 2"/>
          <p:cNvSpPr>
            <a:spLocks noGrp="1"/>
          </p:cNvSpPr>
          <p:nvPr>
            <p:ph idx="1"/>
          </p:nvPr>
        </p:nvSpPr>
        <p:spPr/>
        <p:txBody>
          <a:bodyPr/>
          <a:lstStyle/>
          <a:p>
            <a:pPr>
              <a:spcBef>
                <a:spcPts val="0"/>
              </a:spcBef>
            </a:pPr>
            <a:r>
              <a:rPr lang="en-US" sz="2400" dirty="0" smtClean="0"/>
              <a:t>Proposed required screening and diagnostic measures:</a:t>
            </a:r>
          </a:p>
          <a:p>
            <a:pPr lvl="1">
              <a:spcBef>
                <a:spcPts val="0"/>
              </a:spcBef>
            </a:pPr>
            <a:r>
              <a:rPr lang="en-US" sz="2000" dirty="0" smtClean="0"/>
              <a:t>For screening possible presence of PTSD:</a:t>
            </a:r>
          </a:p>
          <a:p>
            <a:pPr lvl="2">
              <a:spcBef>
                <a:spcPts val="0"/>
              </a:spcBef>
            </a:pPr>
            <a:r>
              <a:rPr lang="en-US" sz="1800" dirty="0" smtClean="0"/>
              <a:t>PTSD Checklist for DSM-5 (PCL-5) </a:t>
            </a:r>
            <a:r>
              <a:rPr lang="en-US" sz="1800" b="1" dirty="0" smtClean="0"/>
              <a:t>OR</a:t>
            </a:r>
          </a:p>
          <a:p>
            <a:pPr lvl="2">
              <a:spcBef>
                <a:spcPts val="0"/>
              </a:spcBef>
            </a:pPr>
            <a:r>
              <a:rPr lang="en-US" sz="1800" dirty="0" smtClean="0"/>
              <a:t>Primary Care PTSD Screen for DSM-5 (PC-PTSD-5)</a:t>
            </a:r>
          </a:p>
          <a:p>
            <a:pPr marL="914400" lvl="2" indent="0">
              <a:spcBef>
                <a:spcPts val="0"/>
              </a:spcBef>
              <a:buNone/>
            </a:pPr>
            <a:endParaRPr lang="en-US" sz="1800" dirty="0" smtClean="0"/>
          </a:p>
          <a:p>
            <a:pPr lvl="1">
              <a:spcBef>
                <a:spcPts val="0"/>
              </a:spcBef>
            </a:pPr>
            <a:r>
              <a:rPr lang="en-US" sz="2000" dirty="0" smtClean="0"/>
              <a:t>For establishing a DSM-5 based PTSD diagnosis:</a:t>
            </a:r>
          </a:p>
          <a:p>
            <a:pPr lvl="2">
              <a:spcBef>
                <a:spcPts val="0"/>
              </a:spcBef>
            </a:pPr>
            <a:r>
              <a:rPr lang="en-US" sz="1800" dirty="0" smtClean="0"/>
              <a:t>Clinician-Administered PTSD Scale for DSM-5 (CAPS-5)</a:t>
            </a:r>
          </a:p>
          <a:p>
            <a:pPr marL="914400" lvl="2" indent="0">
              <a:spcBef>
                <a:spcPts val="0"/>
              </a:spcBef>
              <a:buNone/>
            </a:pPr>
            <a:endParaRPr lang="en-US" sz="1800" dirty="0"/>
          </a:p>
          <a:p>
            <a:pPr lvl="1">
              <a:spcBef>
                <a:spcPts val="0"/>
              </a:spcBef>
            </a:pPr>
            <a:r>
              <a:rPr lang="en-US" sz="2000" dirty="0"/>
              <a:t>For tracking symptom and functional change:</a:t>
            </a:r>
          </a:p>
          <a:p>
            <a:pPr lvl="2">
              <a:spcBef>
                <a:spcPts val="0"/>
              </a:spcBef>
            </a:pPr>
            <a:r>
              <a:rPr lang="en-US" sz="1800" dirty="0"/>
              <a:t>PTSD Checklist for DSM-5 (PCL-5) </a:t>
            </a:r>
            <a:r>
              <a:rPr lang="en-US" sz="1800" b="1" dirty="0"/>
              <a:t>AND</a:t>
            </a:r>
          </a:p>
          <a:p>
            <a:pPr lvl="2">
              <a:spcBef>
                <a:spcPts val="0"/>
              </a:spcBef>
            </a:pPr>
            <a:r>
              <a:rPr lang="en-US" sz="1800" dirty="0"/>
              <a:t>Brief Inventory of Psychosocial Functioning (B-IPF)</a:t>
            </a:r>
          </a:p>
          <a:p>
            <a:pPr lvl="2">
              <a:spcBef>
                <a:spcPts val="0"/>
              </a:spcBef>
            </a:pPr>
            <a:endParaRPr lang="en-US" sz="1800" dirty="0"/>
          </a:p>
        </p:txBody>
      </p:sp>
    </p:spTree>
    <p:extLst>
      <p:ext uri="{BB962C8B-B14F-4D97-AF65-F5344CB8AC3E}">
        <p14:creationId xmlns:p14="http://schemas.microsoft.com/office/powerpoint/2010/main" val="1263730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Psychotherapy and Non-Pharmacological Care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356971"/>
              </p:ext>
            </p:extLst>
          </p:nvPr>
        </p:nvGraphicFramePr>
        <p:xfrm>
          <a:off x="381000" y="1028700"/>
          <a:ext cx="8382000" cy="25044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1148500422"/>
                    </a:ext>
                  </a:extLst>
                </a:gridCol>
                <a:gridCol w="4191000">
                  <a:extLst>
                    <a:ext uri="{9D8B030D-6E8A-4147-A177-3AD203B41FA5}">
                      <a16:colId xmlns:a16="http://schemas.microsoft.com/office/drawing/2014/main" val="4104337194"/>
                    </a:ext>
                  </a:extLst>
                </a:gridCol>
              </a:tblGrid>
              <a:tr h="370840">
                <a:tc gridSpan="2">
                  <a:txBody>
                    <a:bodyPr/>
                    <a:lstStyle/>
                    <a:p>
                      <a:r>
                        <a:rPr lang="en-US" dirty="0" smtClean="0"/>
                        <a:t>Psychotherapies</a:t>
                      </a:r>
                      <a:r>
                        <a:rPr lang="en-US" baseline="0" dirty="0" smtClean="0"/>
                        <a:t> Covered in the PTSD Clinical Guideline</a:t>
                      </a:r>
                      <a:endParaRPr lang="en-US" dirty="0"/>
                    </a:p>
                  </a:txBody>
                  <a:tcPr>
                    <a:solidFill>
                      <a:srgbClr val="002060"/>
                    </a:solidFill>
                  </a:tcPr>
                </a:tc>
                <a:tc hMerge="1">
                  <a:txBody>
                    <a:bodyPr/>
                    <a:lstStyle/>
                    <a:p>
                      <a:endParaRPr lang="en-US" dirty="0"/>
                    </a:p>
                  </a:txBody>
                  <a:tcPr/>
                </a:tc>
                <a:extLst>
                  <a:ext uri="{0D108BD9-81ED-4DB2-BD59-A6C34878D82A}">
                    <a16:rowId xmlns:a16="http://schemas.microsoft.com/office/drawing/2014/main" val="3248103856"/>
                  </a:ext>
                </a:extLst>
              </a:tr>
              <a:tr h="370840">
                <a:tc>
                  <a:txBody>
                    <a:bodyPr/>
                    <a:lstStyle/>
                    <a:p>
                      <a:r>
                        <a:rPr lang="en-US" sz="1600" b="1" dirty="0" smtClean="0"/>
                        <a:t>Recommended Manualized Trauma-Focused Therapies</a:t>
                      </a:r>
                      <a:endParaRPr lang="en-US" sz="1600" b="1" dirty="0"/>
                    </a:p>
                  </a:txBody>
                  <a:tcPr anchor="ctr">
                    <a:solidFill>
                      <a:schemeClr val="accent5">
                        <a:lumMod val="90000"/>
                      </a:schemeClr>
                    </a:solidFill>
                  </a:tcPr>
                </a:tc>
                <a:tc>
                  <a:txBody>
                    <a:bodyPr/>
                    <a:lstStyle/>
                    <a:p>
                      <a:pPr marL="285750" indent="-285750">
                        <a:buFont typeface="Arial" panose="020B0604020202020204" pitchFamily="34" charset="0"/>
                        <a:buChar char="•"/>
                      </a:pPr>
                      <a:r>
                        <a:rPr lang="en-US" sz="1600" dirty="0" smtClean="0"/>
                        <a:t>Cognitive</a:t>
                      </a:r>
                      <a:r>
                        <a:rPr lang="en-US" sz="1600" baseline="0" dirty="0" smtClean="0"/>
                        <a:t> Processing Therapy (CPT)</a:t>
                      </a:r>
                    </a:p>
                    <a:p>
                      <a:pPr marL="285750" indent="-285750">
                        <a:buFont typeface="Arial" panose="020B0604020202020204" pitchFamily="34" charset="0"/>
                        <a:buChar char="•"/>
                      </a:pPr>
                      <a:r>
                        <a:rPr lang="en-US" sz="1600" baseline="0" dirty="0" smtClean="0"/>
                        <a:t>Prolonged Exposure (PE)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Cognitive Therapy for PTSD (CT-PTSD)</a:t>
                      </a:r>
                      <a:endParaRPr lang="en-US" sz="1600" dirty="0" smtClean="0"/>
                    </a:p>
                    <a:p>
                      <a:pPr marL="285750" indent="-285750">
                        <a:buFont typeface="Arial" panose="020B0604020202020204" pitchFamily="34" charset="0"/>
                        <a:buChar char="•"/>
                      </a:pPr>
                      <a:r>
                        <a:rPr lang="en-US" sz="1600" baseline="0" dirty="0" smtClean="0"/>
                        <a:t>Written Exposure Therapy (WET)</a:t>
                      </a:r>
                    </a:p>
                    <a:p>
                      <a:pPr marL="285750" indent="-285750">
                        <a:buFont typeface="Arial" panose="020B0604020202020204" pitchFamily="34" charset="0"/>
                        <a:buChar char="•"/>
                      </a:pPr>
                      <a:r>
                        <a:rPr lang="en-US" sz="1600" baseline="0" dirty="0" smtClean="0"/>
                        <a:t>Eye-Movement Desensitization and Reprocessing (EMDR)</a:t>
                      </a:r>
                    </a:p>
                  </a:txBody>
                  <a:tcPr>
                    <a:solidFill>
                      <a:schemeClr val="accent3">
                        <a:lumMod val="95000"/>
                      </a:schemeClr>
                    </a:solidFill>
                  </a:tcPr>
                </a:tc>
                <a:extLst>
                  <a:ext uri="{0D108BD9-81ED-4DB2-BD59-A6C34878D82A}">
                    <a16:rowId xmlns:a16="http://schemas.microsoft.com/office/drawing/2014/main" val="2864466117"/>
                  </a:ext>
                </a:extLst>
              </a:tr>
              <a:tr h="370840">
                <a:tc>
                  <a:txBody>
                    <a:bodyPr/>
                    <a:lstStyle/>
                    <a:p>
                      <a:r>
                        <a:rPr lang="en-US" sz="1600" b="1" dirty="0" smtClean="0"/>
                        <a:t>Recommended Only if Trauma-Focused Therapy</a:t>
                      </a:r>
                      <a:r>
                        <a:rPr lang="en-US" sz="1600" b="1" baseline="0" dirty="0" smtClean="0"/>
                        <a:t> is Not Possible </a:t>
                      </a:r>
                      <a:endParaRPr lang="en-US" sz="1600" b="1" dirty="0"/>
                    </a:p>
                  </a:txBody>
                  <a:tcPr anchor="ctr">
                    <a:solidFill>
                      <a:schemeClr val="accent5">
                        <a:lumMod val="90000"/>
                      </a:schemeClr>
                    </a:solidFill>
                  </a:tcPr>
                </a:tc>
                <a:tc>
                  <a:txBody>
                    <a:bodyPr/>
                    <a:lstStyle/>
                    <a:p>
                      <a:pPr marL="285750" indent="-285750">
                        <a:buFont typeface="Arial" panose="020B0604020202020204" pitchFamily="34" charset="0"/>
                        <a:buChar char="•"/>
                      </a:pPr>
                      <a:r>
                        <a:rPr lang="en-US" sz="1600" dirty="0" smtClean="0"/>
                        <a:t>Present Centered Therapy</a:t>
                      </a:r>
                      <a:endParaRPr lang="en-US" sz="1600" dirty="0"/>
                    </a:p>
                  </a:txBody>
                  <a:tcPr anchor="ctr">
                    <a:solidFill>
                      <a:schemeClr val="accent3">
                        <a:lumMod val="95000"/>
                      </a:schemeClr>
                    </a:solidFill>
                  </a:tcPr>
                </a:tc>
                <a:extLst>
                  <a:ext uri="{0D108BD9-81ED-4DB2-BD59-A6C34878D82A}">
                    <a16:rowId xmlns:a16="http://schemas.microsoft.com/office/drawing/2014/main" val="3646851091"/>
                  </a:ext>
                </a:extLst>
              </a:tr>
            </a:tbl>
          </a:graphicData>
        </a:graphic>
      </p:graphicFrame>
    </p:spTree>
    <p:extLst>
      <p:ext uri="{BB962C8B-B14F-4D97-AF65-F5344CB8AC3E}">
        <p14:creationId xmlns:p14="http://schemas.microsoft.com/office/powerpoint/2010/main" val="3310246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Pharmacotherapy for PTSD</a:t>
            </a:r>
            <a:endParaRPr lang="en-US" sz="2400" dirty="0"/>
          </a:p>
        </p:txBody>
      </p:sp>
      <p:graphicFrame>
        <p:nvGraphicFramePr>
          <p:cNvPr id="6" name="Content Placeholder 3"/>
          <p:cNvGraphicFramePr>
            <a:graphicFrameLocks/>
          </p:cNvGraphicFramePr>
          <p:nvPr>
            <p:extLst>
              <p:ext uri="{D42A27DB-BD31-4B8C-83A1-F6EECF244321}">
                <p14:modId xmlns:p14="http://schemas.microsoft.com/office/powerpoint/2010/main" val="1444328055"/>
              </p:ext>
            </p:extLst>
          </p:nvPr>
        </p:nvGraphicFramePr>
        <p:xfrm>
          <a:off x="381000" y="1028700"/>
          <a:ext cx="8382000" cy="177292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1148500422"/>
                    </a:ext>
                  </a:extLst>
                </a:gridCol>
                <a:gridCol w="4191000">
                  <a:extLst>
                    <a:ext uri="{9D8B030D-6E8A-4147-A177-3AD203B41FA5}">
                      <a16:colId xmlns:a16="http://schemas.microsoft.com/office/drawing/2014/main" val="4104337194"/>
                    </a:ext>
                  </a:extLst>
                </a:gridCol>
              </a:tblGrid>
              <a:tr h="370840">
                <a:tc gridSpan="2">
                  <a:txBody>
                    <a:bodyPr/>
                    <a:lstStyle/>
                    <a:p>
                      <a:r>
                        <a:rPr lang="en-US" dirty="0" smtClean="0"/>
                        <a:t>Pharmacotherapies</a:t>
                      </a:r>
                      <a:r>
                        <a:rPr lang="en-US" baseline="0" dirty="0" smtClean="0"/>
                        <a:t> Covered in the PTSD Clinical Guideline</a:t>
                      </a:r>
                      <a:endParaRPr lang="en-US" dirty="0"/>
                    </a:p>
                  </a:txBody>
                  <a:tcPr>
                    <a:solidFill>
                      <a:srgbClr val="002060"/>
                    </a:solidFill>
                  </a:tcPr>
                </a:tc>
                <a:tc hMerge="1">
                  <a:txBody>
                    <a:bodyPr/>
                    <a:lstStyle/>
                    <a:p>
                      <a:endParaRPr lang="en-US" dirty="0"/>
                    </a:p>
                  </a:txBody>
                  <a:tcPr/>
                </a:tc>
                <a:extLst>
                  <a:ext uri="{0D108BD9-81ED-4DB2-BD59-A6C34878D82A}">
                    <a16:rowId xmlns:a16="http://schemas.microsoft.com/office/drawing/2014/main" val="3248103856"/>
                  </a:ext>
                </a:extLst>
              </a:tr>
              <a:tr h="370840">
                <a:tc>
                  <a:txBody>
                    <a:bodyPr/>
                    <a:lstStyle/>
                    <a:p>
                      <a:r>
                        <a:rPr lang="en-US" sz="1600" b="1" dirty="0" smtClean="0"/>
                        <a:t>Recommended Pharmacotherapies</a:t>
                      </a:r>
                      <a:endParaRPr lang="en-US" sz="1600" b="1" dirty="0"/>
                    </a:p>
                  </a:txBody>
                  <a:tcPr anchor="ctr">
                    <a:solidFill>
                      <a:schemeClr val="accent5">
                        <a:lumMod val="90000"/>
                      </a:schemeClr>
                    </a:solidFill>
                  </a:tcPr>
                </a:tc>
                <a:tc>
                  <a:txBody>
                    <a:bodyPr/>
                    <a:lstStyle/>
                    <a:p>
                      <a:pPr marL="285750" indent="-285750">
                        <a:buFont typeface="Arial" panose="020B0604020202020204" pitchFamily="34" charset="0"/>
                        <a:buChar char="•"/>
                      </a:pPr>
                      <a:r>
                        <a:rPr lang="en-US" sz="1600" dirty="0" smtClean="0"/>
                        <a:t>Paroxetine</a:t>
                      </a:r>
                    </a:p>
                    <a:p>
                      <a:pPr marL="285750" indent="-285750">
                        <a:buFont typeface="Arial" panose="020B0604020202020204" pitchFamily="34" charset="0"/>
                        <a:buChar char="•"/>
                      </a:pPr>
                      <a:r>
                        <a:rPr lang="en-US" sz="1600" baseline="0" dirty="0" smtClean="0"/>
                        <a:t>Sertraline</a:t>
                      </a:r>
                    </a:p>
                    <a:p>
                      <a:pPr marL="285750" indent="-285750">
                        <a:buFont typeface="Arial" panose="020B0604020202020204" pitchFamily="34" charset="0"/>
                        <a:buChar char="•"/>
                      </a:pPr>
                      <a:r>
                        <a:rPr lang="en-US" sz="1600" baseline="0" dirty="0" smtClean="0"/>
                        <a:t>Venlafaxine</a:t>
                      </a:r>
                    </a:p>
                  </a:txBody>
                  <a:tcPr>
                    <a:solidFill>
                      <a:schemeClr val="accent3">
                        <a:lumMod val="95000"/>
                      </a:schemeClr>
                    </a:solidFill>
                  </a:tcPr>
                </a:tc>
                <a:extLst>
                  <a:ext uri="{0D108BD9-81ED-4DB2-BD59-A6C34878D82A}">
                    <a16:rowId xmlns:a16="http://schemas.microsoft.com/office/drawing/2014/main" val="2864466117"/>
                  </a:ext>
                </a:extLst>
              </a:tr>
              <a:tr h="370840">
                <a:tc>
                  <a:txBody>
                    <a:bodyPr/>
                    <a:lstStyle/>
                    <a:p>
                      <a:r>
                        <a:rPr lang="en-US" sz="1600" b="1" dirty="0" smtClean="0"/>
                        <a:t>Recommended Pharmacotherapies: Symptom</a:t>
                      </a:r>
                      <a:r>
                        <a:rPr lang="en-US" sz="1600" b="1" baseline="0" dirty="0" smtClean="0"/>
                        <a:t> Specific</a:t>
                      </a:r>
                      <a:endParaRPr lang="en-US" sz="1600" b="1" dirty="0"/>
                    </a:p>
                  </a:txBody>
                  <a:tcPr anchor="ctr">
                    <a:solidFill>
                      <a:schemeClr val="accent5">
                        <a:lumMod val="90000"/>
                      </a:schemeClr>
                    </a:solidFill>
                  </a:tcPr>
                </a:tc>
                <a:tc>
                  <a:txBody>
                    <a:bodyPr/>
                    <a:lstStyle/>
                    <a:p>
                      <a:pPr marL="285750" indent="-285750">
                        <a:buFont typeface="Arial" panose="020B0604020202020204" pitchFamily="34" charset="0"/>
                        <a:buChar char="•"/>
                      </a:pPr>
                      <a:r>
                        <a:rPr lang="en-US" sz="1600" dirty="0" smtClean="0"/>
                        <a:t>Prazosin for nightmares</a:t>
                      </a:r>
                      <a:endParaRPr lang="en-US" sz="1600" dirty="0"/>
                    </a:p>
                  </a:txBody>
                  <a:tcPr anchor="ctr">
                    <a:solidFill>
                      <a:schemeClr val="accent3">
                        <a:lumMod val="95000"/>
                      </a:schemeClr>
                    </a:solidFill>
                  </a:tcPr>
                </a:tc>
                <a:extLst>
                  <a:ext uri="{0D108BD9-81ED-4DB2-BD59-A6C34878D82A}">
                    <a16:rowId xmlns:a16="http://schemas.microsoft.com/office/drawing/2014/main" val="3646851091"/>
                  </a:ext>
                </a:extLst>
              </a:tr>
            </a:tbl>
          </a:graphicData>
        </a:graphic>
      </p:graphicFrame>
    </p:spTree>
    <p:extLst>
      <p:ext uri="{BB962C8B-B14F-4D97-AF65-F5344CB8AC3E}">
        <p14:creationId xmlns:p14="http://schemas.microsoft.com/office/powerpoint/2010/main" val="2029181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Pharmacotherapy for PTSD</a:t>
            </a:r>
            <a:endParaRPr lang="en-US" sz="2400" dirty="0"/>
          </a:p>
        </p:txBody>
      </p:sp>
      <p:sp>
        <p:nvSpPr>
          <p:cNvPr id="2" name="Content Placeholder 1"/>
          <p:cNvSpPr>
            <a:spLocks noGrp="1"/>
          </p:cNvSpPr>
          <p:nvPr>
            <p:ph idx="1"/>
          </p:nvPr>
        </p:nvSpPr>
        <p:spPr/>
        <p:txBody>
          <a:bodyPr/>
          <a:lstStyle/>
          <a:p>
            <a:pPr>
              <a:spcBef>
                <a:spcPts val="0"/>
              </a:spcBef>
            </a:pPr>
            <a:r>
              <a:rPr lang="en-US" sz="2400" dirty="0" smtClean="0"/>
              <a:t>Psychotherapy is the first-line treatment for PTSD</a:t>
            </a:r>
          </a:p>
          <a:p>
            <a:pPr lvl="1">
              <a:spcBef>
                <a:spcPts val="0"/>
              </a:spcBef>
            </a:pPr>
            <a:r>
              <a:rPr lang="en-US" sz="2000" dirty="0" smtClean="0"/>
              <a:t>There is no demonstrated evidence of pharmacotherapy superiority, alone or in combination with psychotherapy for treatment of PTSD</a:t>
            </a:r>
          </a:p>
          <a:p>
            <a:pPr marL="771525" lvl="1">
              <a:spcBef>
                <a:spcPts val="0"/>
              </a:spcBef>
              <a:buFont typeface="Courier New" panose="02070309020205020404" pitchFamily="49" charset="0"/>
              <a:buChar char="o"/>
            </a:pPr>
            <a:endParaRPr lang="en-US" sz="1800" dirty="0" smtClean="0"/>
          </a:p>
          <a:p>
            <a:pPr>
              <a:spcBef>
                <a:spcPts val="0"/>
              </a:spcBef>
            </a:pPr>
            <a:r>
              <a:rPr lang="en-US" sz="2400" dirty="0" smtClean="0"/>
              <a:t>There are currently no recommended second or third+ line treatment options for pharmacotherapy for PTSD</a:t>
            </a:r>
          </a:p>
          <a:p>
            <a:pPr lvl="1">
              <a:spcBef>
                <a:spcPts val="0"/>
              </a:spcBef>
            </a:pPr>
            <a:r>
              <a:rPr lang="en-US" sz="2000" dirty="0" smtClean="0"/>
              <a:t>This does not preclude pharmacotherapy for the treatment of comorbid conditions</a:t>
            </a:r>
          </a:p>
          <a:p>
            <a:pPr marL="1071563" lvl="2">
              <a:spcBef>
                <a:spcPts val="0"/>
              </a:spcBef>
              <a:buFont typeface="Arial" panose="020B0604020202020204" pitchFamily="34" charset="0"/>
              <a:buChar char="•"/>
            </a:pPr>
            <a:endParaRPr lang="en-US" sz="800" dirty="0" smtClean="0"/>
          </a:p>
          <a:p>
            <a:pPr>
              <a:spcBef>
                <a:spcPts val="0"/>
              </a:spcBef>
            </a:pPr>
            <a:endParaRPr lang="en-US" sz="3200" dirty="0"/>
          </a:p>
        </p:txBody>
      </p:sp>
    </p:spTree>
    <p:extLst>
      <p:ext uri="{BB962C8B-B14F-4D97-AF65-F5344CB8AC3E}">
        <p14:creationId xmlns:p14="http://schemas.microsoft.com/office/powerpoint/2010/main" val="3007781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Investigational Treatments</a:t>
            </a:r>
            <a:endParaRPr lang="en-US" sz="2400" dirty="0"/>
          </a:p>
        </p:txBody>
      </p:sp>
      <p:sp>
        <p:nvSpPr>
          <p:cNvPr id="2" name="Content Placeholder 1"/>
          <p:cNvSpPr>
            <a:spLocks noGrp="1"/>
          </p:cNvSpPr>
          <p:nvPr>
            <p:ph idx="1"/>
          </p:nvPr>
        </p:nvSpPr>
        <p:spPr/>
        <p:txBody>
          <a:bodyPr/>
          <a:lstStyle/>
          <a:p>
            <a:pPr fontAlgn="ctr">
              <a:spcBef>
                <a:spcPts val="0"/>
              </a:spcBef>
            </a:pPr>
            <a:r>
              <a:rPr lang="en-US" sz="2000" dirty="0" smtClean="0"/>
              <a:t>Investigational treatments that are congruent with </a:t>
            </a:r>
            <a:r>
              <a:rPr lang="en-US" sz="2000" u="sng" dirty="0" smtClean="0">
                <a:hlinkClick r:id="rId3"/>
              </a:rPr>
              <a:t>WAC 296-20-02850</a:t>
            </a:r>
            <a:r>
              <a:rPr lang="en-US" sz="2000" dirty="0" smtClean="0"/>
              <a:t> are not recommended or </a:t>
            </a:r>
            <a:r>
              <a:rPr lang="en-US" sz="2000" dirty="0" smtClean="0"/>
              <a:t>covered.</a:t>
            </a:r>
            <a:endParaRPr lang="en-US" sz="2000" dirty="0" smtClean="0"/>
          </a:p>
          <a:p>
            <a:pPr lvl="1" fontAlgn="ctr">
              <a:spcBef>
                <a:spcPts val="0"/>
              </a:spcBef>
            </a:pPr>
            <a:r>
              <a:rPr lang="en-US" sz="1600" dirty="0" smtClean="0"/>
              <a:t>L&amp;I does allow payment for participation in IRB approved studies after a PTSD diagnosis has been made and the diagnosis has been accepted on the claim</a:t>
            </a:r>
          </a:p>
          <a:p>
            <a:pPr marL="814388" lvl="1" indent="-257175" fontAlgn="ctr">
              <a:spcBef>
                <a:spcPts val="0"/>
              </a:spcBef>
              <a:buFont typeface="Courier New" panose="02070309020205020404" pitchFamily="49" charset="0"/>
              <a:buChar char="o"/>
            </a:pPr>
            <a:endParaRPr lang="en-US" sz="1600" dirty="0" smtClean="0"/>
          </a:p>
          <a:p>
            <a:pPr fontAlgn="ctr">
              <a:spcBef>
                <a:spcPts val="0"/>
              </a:spcBef>
            </a:pPr>
            <a:r>
              <a:rPr lang="en-US" sz="2000" dirty="0" smtClean="0"/>
              <a:t>Psychedelics and other investigational drugs are not </a:t>
            </a:r>
            <a:r>
              <a:rPr lang="en-US" sz="2000" dirty="0" smtClean="0"/>
              <a:t>covered.</a:t>
            </a:r>
            <a:endParaRPr lang="en-US" sz="2000" dirty="0" smtClean="0"/>
          </a:p>
          <a:p>
            <a:pPr lvl="1" fontAlgn="ctr">
              <a:spcBef>
                <a:spcPts val="0"/>
              </a:spcBef>
            </a:pPr>
            <a:r>
              <a:rPr lang="en-US" sz="1600" dirty="0"/>
              <a:t>Preliminary results are mixed</a:t>
            </a:r>
          </a:p>
          <a:p>
            <a:pPr lvl="1" fontAlgn="ctr">
              <a:spcBef>
                <a:spcPts val="0"/>
              </a:spcBef>
            </a:pPr>
            <a:r>
              <a:rPr lang="en-US" sz="1600" dirty="0"/>
              <a:t>Significant research is still needed to identify proper dosage, timing, and concurrent psychotherapy. </a:t>
            </a:r>
          </a:p>
          <a:p>
            <a:pPr fontAlgn="ctr">
              <a:spcBef>
                <a:spcPts val="0"/>
              </a:spcBef>
            </a:pPr>
            <a:endParaRPr lang="en-US" sz="2000" b="1" dirty="0" smtClean="0"/>
          </a:p>
          <a:p>
            <a:pPr fontAlgn="ctr">
              <a:spcBef>
                <a:spcPts val="0"/>
              </a:spcBef>
            </a:pPr>
            <a:r>
              <a:rPr lang="en-US" sz="2000" dirty="0" smtClean="0"/>
              <a:t>Other options, such as cannabis, have known evidence of harm in the treatment of PTSD and are </a:t>
            </a:r>
            <a:r>
              <a:rPr lang="en-US" sz="2000" dirty="0" smtClean="0"/>
              <a:t>not covered.</a:t>
            </a:r>
            <a:endParaRPr lang="en-US" sz="2000" dirty="0" smtClean="0"/>
          </a:p>
          <a:p>
            <a:endParaRPr lang="en-US" dirty="0" smtClean="0"/>
          </a:p>
          <a:p>
            <a:endParaRPr lang="en-US" dirty="0"/>
          </a:p>
        </p:txBody>
      </p:sp>
    </p:spTree>
    <p:extLst>
      <p:ext uri="{BB962C8B-B14F-4D97-AF65-F5344CB8AC3E}">
        <p14:creationId xmlns:p14="http://schemas.microsoft.com/office/powerpoint/2010/main" val="3650575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Improvement and Recovery</a:t>
            </a:r>
            <a:endParaRPr lang="en-US" sz="2400" dirty="0"/>
          </a:p>
        </p:txBody>
      </p:sp>
      <p:sp>
        <p:nvSpPr>
          <p:cNvPr id="5" name="Content Placeholder 4"/>
          <p:cNvSpPr>
            <a:spLocks noGrp="1"/>
          </p:cNvSpPr>
          <p:nvPr>
            <p:ph idx="1"/>
          </p:nvPr>
        </p:nvSpPr>
        <p:spPr/>
        <p:txBody>
          <a:bodyPr/>
          <a:lstStyle/>
          <a:p>
            <a:pPr>
              <a:spcBef>
                <a:spcPts val="0"/>
              </a:spcBef>
            </a:pPr>
            <a:r>
              <a:rPr lang="en-US" sz="1800" dirty="0" smtClean="0"/>
              <a:t>Reactions to stress and trauma are expected and improvement can </a:t>
            </a:r>
            <a:r>
              <a:rPr lang="en-US" sz="1800" dirty="0" smtClean="0"/>
              <a:t>occur.</a:t>
            </a:r>
            <a:endParaRPr lang="en-US" sz="1800" dirty="0" smtClean="0"/>
          </a:p>
          <a:p>
            <a:pPr>
              <a:spcBef>
                <a:spcPts val="0"/>
              </a:spcBef>
            </a:pPr>
            <a:endParaRPr lang="en-US" sz="1800" dirty="0" smtClean="0"/>
          </a:p>
          <a:p>
            <a:pPr>
              <a:spcBef>
                <a:spcPts val="0"/>
              </a:spcBef>
            </a:pPr>
            <a:r>
              <a:rPr lang="en-US" sz="1800" dirty="0" smtClean="0"/>
              <a:t>PTSD is a treatable condition, and the expectation should be for getting better and returning to </a:t>
            </a:r>
            <a:r>
              <a:rPr lang="en-US" sz="1800" dirty="0" smtClean="0"/>
              <a:t>work.</a:t>
            </a:r>
            <a:endParaRPr lang="en-US" sz="1800" dirty="0" smtClean="0"/>
          </a:p>
          <a:p>
            <a:pPr lvl="1">
              <a:spcBef>
                <a:spcPts val="0"/>
              </a:spcBef>
            </a:pPr>
            <a:r>
              <a:rPr lang="en-US" sz="1600" dirty="0"/>
              <a:t>Stigma or false narratives, such as PTSD being untreatable, are not accurate or based in </a:t>
            </a:r>
            <a:r>
              <a:rPr lang="en-US" sz="1600" dirty="0" smtClean="0"/>
              <a:t>evidence.</a:t>
            </a:r>
            <a:endParaRPr lang="en-US" sz="1600" dirty="0" smtClean="0"/>
          </a:p>
          <a:p>
            <a:pPr lvl="1">
              <a:spcBef>
                <a:spcPts val="0"/>
              </a:spcBef>
            </a:pPr>
            <a:endParaRPr lang="en-US" sz="1600" dirty="0" smtClean="0"/>
          </a:p>
          <a:p>
            <a:pPr>
              <a:spcBef>
                <a:spcPts val="0"/>
              </a:spcBef>
            </a:pPr>
            <a:r>
              <a:rPr lang="en-US" sz="1800" dirty="0"/>
              <a:t>Return to work is important, and should be an integral part of a treatment plan for </a:t>
            </a:r>
            <a:r>
              <a:rPr lang="en-US" sz="1800" dirty="0" smtClean="0"/>
              <a:t>PTSD.</a:t>
            </a:r>
            <a:endParaRPr lang="en-US" sz="1800" dirty="0" smtClean="0"/>
          </a:p>
          <a:p>
            <a:pPr lvl="1">
              <a:spcBef>
                <a:spcPts val="0"/>
              </a:spcBef>
            </a:pPr>
            <a:r>
              <a:rPr lang="en-US" sz="1600" dirty="0" smtClean="0"/>
              <a:t>Can facilitate healing </a:t>
            </a:r>
            <a:r>
              <a:rPr lang="en-US" sz="1600" dirty="0"/>
              <a:t>through </a:t>
            </a:r>
            <a:r>
              <a:rPr lang="en-US" sz="1600" dirty="0" smtClean="0"/>
              <a:t>gradual exposure, meaningful </a:t>
            </a:r>
            <a:r>
              <a:rPr lang="en-US" sz="1600" dirty="0"/>
              <a:t>engagement with activities and routine, sense of </a:t>
            </a:r>
            <a:r>
              <a:rPr lang="en-US" sz="1600" dirty="0" smtClean="0"/>
              <a:t>purpose.</a:t>
            </a:r>
            <a:endParaRPr lang="en-US" sz="1600" dirty="0" smtClean="0"/>
          </a:p>
          <a:p>
            <a:pPr lvl="1">
              <a:spcBef>
                <a:spcPts val="0"/>
              </a:spcBef>
            </a:pPr>
            <a:r>
              <a:rPr lang="en-US" sz="1600" dirty="0" smtClean="0"/>
              <a:t>Recovery is </a:t>
            </a:r>
            <a:r>
              <a:rPr lang="en-US" sz="1600" dirty="0"/>
              <a:t>worker-dependent, and accommodations should be specific to the individual’s needs, alongside the job and employment </a:t>
            </a:r>
            <a:r>
              <a:rPr lang="en-US" sz="1600" dirty="0" smtClean="0"/>
              <a:t>environment.</a:t>
            </a:r>
            <a:endParaRPr lang="en-US" sz="1600" dirty="0"/>
          </a:p>
          <a:p>
            <a:pPr lvl="1"/>
            <a:endParaRPr lang="en-US" dirty="0"/>
          </a:p>
          <a:p>
            <a:endParaRPr lang="en-US" dirty="0"/>
          </a:p>
          <a:p>
            <a:pPr lvl="1"/>
            <a:endParaRPr lang="en-US" dirty="0"/>
          </a:p>
        </p:txBody>
      </p:sp>
    </p:spTree>
    <p:extLst>
      <p:ext uri="{BB962C8B-B14F-4D97-AF65-F5344CB8AC3E}">
        <p14:creationId xmlns:p14="http://schemas.microsoft.com/office/powerpoint/2010/main" val="91841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Improvement and Recovery</a:t>
            </a:r>
            <a:endParaRPr lang="en-US" sz="2400" dirty="0"/>
          </a:p>
        </p:txBody>
      </p:sp>
      <p:sp>
        <p:nvSpPr>
          <p:cNvPr id="3" name="Content Placeholder 2"/>
          <p:cNvSpPr>
            <a:spLocks noGrp="1"/>
          </p:cNvSpPr>
          <p:nvPr>
            <p:ph idx="1"/>
          </p:nvPr>
        </p:nvSpPr>
        <p:spPr/>
        <p:txBody>
          <a:bodyPr/>
          <a:lstStyle/>
          <a:p>
            <a:pPr>
              <a:spcBef>
                <a:spcPts val="0"/>
              </a:spcBef>
            </a:pPr>
            <a:r>
              <a:rPr lang="en-US" sz="2400" dirty="0" smtClean="0"/>
              <a:t>Quality of care should be consistent with treatment guideline recommendations</a:t>
            </a:r>
          </a:p>
          <a:p>
            <a:pPr lvl="1">
              <a:spcBef>
                <a:spcPts val="0"/>
              </a:spcBef>
            </a:pPr>
            <a:r>
              <a:rPr lang="en-US" sz="2000" dirty="0"/>
              <a:t>Patterns of low-quality care prolong treatment and delay recovery and return to </a:t>
            </a:r>
            <a:r>
              <a:rPr lang="en-US" sz="2000" dirty="0" smtClean="0"/>
              <a:t>work</a:t>
            </a:r>
          </a:p>
          <a:p>
            <a:pPr lvl="1">
              <a:spcBef>
                <a:spcPts val="0"/>
              </a:spcBef>
            </a:pPr>
            <a:endParaRPr lang="en-US" sz="2000" dirty="0" smtClean="0"/>
          </a:p>
          <a:p>
            <a:pPr>
              <a:spcBef>
                <a:spcPts val="0"/>
              </a:spcBef>
            </a:pPr>
            <a:r>
              <a:rPr lang="en-US" sz="2400" dirty="0">
                <a:hlinkClick r:id="rId3"/>
              </a:rPr>
              <a:t>WAC 296-20-01100</a:t>
            </a:r>
            <a:r>
              <a:rPr lang="en-US" sz="2400" dirty="0" smtClean="0">
                <a:hlinkClick r:id="rId3"/>
              </a:rPr>
              <a:t>:</a:t>
            </a:r>
            <a:r>
              <a:rPr lang="en-US" sz="2400" dirty="0" smtClean="0"/>
              <a:t> Low Quality </a:t>
            </a:r>
            <a:r>
              <a:rPr lang="en-US" sz="2400" dirty="0" smtClean="0"/>
              <a:t>Care</a:t>
            </a:r>
          </a:p>
          <a:p>
            <a:pPr lvl="1">
              <a:spcBef>
                <a:spcPts val="0"/>
              </a:spcBef>
            </a:pPr>
            <a:endParaRPr lang="en-US" sz="1600" dirty="0"/>
          </a:p>
          <a:p>
            <a:pPr lvl="1">
              <a:spcBef>
                <a:spcPts val="0"/>
              </a:spcBef>
            </a:pPr>
            <a:r>
              <a:rPr lang="en-US" sz="2000" dirty="0" smtClean="0"/>
              <a:t>Includes </a:t>
            </a:r>
            <a:r>
              <a:rPr lang="en-US" sz="2000" dirty="0"/>
              <a:t>repetitive provision of care that is not curative or rehabilitative per </a:t>
            </a:r>
            <a:r>
              <a:rPr lang="en-US" sz="2000" dirty="0">
                <a:hlinkClick r:id="rId4"/>
              </a:rPr>
              <a:t>WAC 296-20-01002: </a:t>
            </a:r>
            <a:r>
              <a:rPr lang="en-US" sz="2000" dirty="0" smtClean="0"/>
              <a:t>for </a:t>
            </a:r>
            <a:r>
              <a:rPr lang="en-US" sz="2000" dirty="0"/>
              <a:t>extended periods that does not contribute to recovery, return to work, or claim resolution</a:t>
            </a:r>
          </a:p>
          <a:p>
            <a:pPr marL="0" indent="0">
              <a:buNone/>
            </a:pPr>
            <a:endParaRPr lang="en-US" dirty="0" smtClean="0"/>
          </a:p>
          <a:p>
            <a:endParaRPr lang="en-US" dirty="0"/>
          </a:p>
          <a:p>
            <a:pPr lvl="1"/>
            <a:endParaRPr lang="en-US" dirty="0"/>
          </a:p>
        </p:txBody>
      </p:sp>
    </p:spTree>
    <p:extLst>
      <p:ext uri="{BB962C8B-B14F-4D97-AF65-F5344CB8AC3E}">
        <p14:creationId xmlns:p14="http://schemas.microsoft.com/office/powerpoint/2010/main" val="1815118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n-lt"/>
              </a:rPr>
              <a:t>Mental </a:t>
            </a:r>
            <a:r>
              <a:rPr lang="en-US" sz="2400" dirty="0" smtClean="0">
                <a:latin typeface="+mn-lt"/>
              </a:rPr>
              <a:t>Healthcare in Workers</a:t>
            </a:r>
            <a:r>
              <a:rPr lang="en-US" sz="2400" dirty="0">
                <a:latin typeface="+mn-lt"/>
              </a:rPr>
              <a:t>’ C</a:t>
            </a:r>
            <a:r>
              <a:rPr lang="en-US" sz="2400" dirty="0" smtClean="0">
                <a:latin typeface="+mn-lt"/>
              </a:rPr>
              <a:t>ompensation</a:t>
            </a:r>
            <a:endParaRPr lang="en-US" sz="2400" dirty="0">
              <a:latin typeface="+mn-lt"/>
            </a:endParaRPr>
          </a:p>
        </p:txBody>
      </p:sp>
      <p:sp>
        <p:nvSpPr>
          <p:cNvPr id="3" name="Content Placeholder 2"/>
          <p:cNvSpPr>
            <a:spLocks noGrp="1"/>
          </p:cNvSpPr>
          <p:nvPr>
            <p:ph idx="1"/>
          </p:nvPr>
        </p:nvSpPr>
        <p:spPr/>
        <p:txBody>
          <a:bodyPr/>
          <a:lstStyle/>
          <a:p>
            <a:pPr>
              <a:spcBef>
                <a:spcPts val="0"/>
              </a:spcBef>
            </a:pPr>
            <a:r>
              <a:rPr lang="en-US" sz="2400" dirty="0"/>
              <a:t>Mental and behavioral healthcare are insufficient across workers’ compensation </a:t>
            </a:r>
            <a:r>
              <a:rPr lang="en-US" sz="2400" dirty="0" smtClean="0"/>
              <a:t>systems</a:t>
            </a:r>
          </a:p>
          <a:p>
            <a:pPr>
              <a:spcBef>
                <a:spcPts val="0"/>
              </a:spcBef>
            </a:pPr>
            <a:endParaRPr lang="en-US" sz="2400" dirty="0"/>
          </a:p>
          <a:p>
            <a:pPr>
              <a:spcBef>
                <a:spcPts val="0"/>
              </a:spcBef>
            </a:pPr>
            <a:r>
              <a:rPr lang="en-US" sz="2400" dirty="0" smtClean="0"/>
              <a:t>Washington state Labor </a:t>
            </a:r>
            <a:r>
              <a:rPr lang="en-US" sz="2400" dirty="0"/>
              <a:t>&amp; Industries is </a:t>
            </a:r>
            <a:r>
              <a:rPr lang="en-US" sz="2400" dirty="0" smtClean="0"/>
              <a:t>addressing this </a:t>
            </a:r>
            <a:r>
              <a:rPr lang="en-US" sz="2400" dirty="0"/>
              <a:t>issue in several important ways:</a:t>
            </a:r>
          </a:p>
          <a:p>
            <a:pPr lvl="1">
              <a:spcBef>
                <a:spcPts val="0"/>
              </a:spcBef>
            </a:pPr>
            <a:r>
              <a:rPr lang="en-US" sz="1800" dirty="0"/>
              <a:t>Researching gaps in mental healthcare while also learning from systems across the United States and internationally</a:t>
            </a:r>
          </a:p>
          <a:p>
            <a:pPr lvl="1">
              <a:spcBef>
                <a:spcPts val="0"/>
              </a:spcBef>
            </a:pPr>
            <a:r>
              <a:rPr lang="en-US" sz="1800" dirty="0"/>
              <a:t>Collaborating with the statutory Industrial Insurance Medical Advisory Committee (IIMAC) to address clinical issues</a:t>
            </a:r>
          </a:p>
          <a:p>
            <a:pPr lvl="1">
              <a:spcBef>
                <a:spcPts val="0"/>
              </a:spcBef>
            </a:pPr>
            <a:r>
              <a:rPr lang="en-US" sz="1800" dirty="0"/>
              <a:t>Hiring the first psychologist into the Office of the Medical Director (OMD)</a:t>
            </a:r>
          </a:p>
          <a:p>
            <a:pPr lvl="1">
              <a:spcBef>
                <a:spcPts val="0"/>
              </a:spcBef>
            </a:pPr>
            <a:endParaRPr lang="en-US" dirty="0"/>
          </a:p>
          <a:p>
            <a:pPr lvl="1"/>
            <a:endParaRPr lang="en-US" sz="2000" dirty="0"/>
          </a:p>
          <a:p>
            <a:endParaRPr lang="en-US" sz="2400" dirty="0"/>
          </a:p>
        </p:txBody>
      </p:sp>
    </p:spTree>
    <p:extLst>
      <p:ext uri="{BB962C8B-B14F-4D97-AF65-F5344CB8AC3E}">
        <p14:creationId xmlns:p14="http://schemas.microsoft.com/office/powerpoint/2010/main" val="23536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Limited Evidence for Prevention</a:t>
            </a:r>
            <a:endParaRPr lang="en-US" sz="2400" dirty="0"/>
          </a:p>
        </p:txBody>
      </p:sp>
      <p:sp>
        <p:nvSpPr>
          <p:cNvPr id="3" name="Content Placeholder 2"/>
          <p:cNvSpPr>
            <a:spLocks noGrp="1"/>
          </p:cNvSpPr>
          <p:nvPr>
            <p:ph idx="1"/>
          </p:nvPr>
        </p:nvSpPr>
        <p:spPr/>
        <p:txBody>
          <a:bodyPr/>
          <a:lstStyle/>
          <a:p>
            <a:pPr>
              <a:spcBef>
                <a:spcPts val="0"/>
              </a:spcBef>
            </a:pPr>
            <a:r>
              <a:rPr lang="en-US" sz="2400" dirty="0" smtClean="0"/>
              <a:t>Primary prevention</a:t>
            </a:r>
          </a:p>
          <a:p>
            <a:pPr lvl="1">
              <a:spcBef>
                <a:spcPts val="0"/>
              </a:spcBef>
            </a:pPr>
            <a:r>
              <a:rPr lang="en-US" sz="2000" dirty="0"/>
              <a:t>There is no significant evidence of effective primary (e.g., prior to a traumatic exposure) prevention of PTSD</a:t>
            </a:r>
          </a:p>
          <a:p>
            <a:pPr lvl="1">
              <a:spcBef>
                <a:spcPts val="0"/>
              </a:spcBef>
            </a:pPr>
            <a:endParaRPr lang="en-US" sz="2800" dirty="0" smtClean="0"/>
          </a:p>
          <a:p>
            <a:pPr>
              <a:spcBef>
                <a:spcPts val="0"/>
              </a:spcBef>
            </a:pPr>
            <a:r>
              <a:rPr lang="en-US" sz="2400" dirty="0" smtClean="0"/>
              <a:t>Secondary prevention</a:t>
            </a:r>
          </a:p>
          <a:p>
            <a:pPr lvl="1">
              <a:spcBef>
                <a:spcPts val="0"/>
              </a:spcBef>
            </a:pPr>
            <a:r>
              <a:rPr lang="en-US" sz="2000" dirty="0"/>
              <a:t>For prevention after exposure to a traumatic event but prior to a PTSD diagnosis, there is some evidence of benefit for trauma-focused psychotherapy </a:t>
            </a:r>
          </a:p>
          <a:p>
            <a:pPr lvl="1"/>
            <a:endParaRPr lang="en-US" dirty="0"/>
          </a:p>
        </p:txBody>
      </p:sp>
    </p:spTree>
    <p:extLst>
      <p:ext uri="{BB962C8B-B14F-4D97-AF65-F5344CB8AC3E}">
        <p14:creationId xmlns:p14="http://schemas.microsoft.com/office/powerpoint/2010/main" val="921332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Areas of Support for Workers Exposed to Trauma</a:t>
            </a:r>
            <a:endParaRPr lang="en-US" sz="2400" dirty="0"/>
          </a:p>
        </p:txBody>
      </p:sp>
      <p:sp>
        <p:nvSpPr>
          <p:cNvPr id="3" name="Content Placeholder 2"/>
          <p:cNvSpPr>
            <a:spLocks noGrp="1"/>
          </p:cNvSpPr>
          <p:nvPr>
            <p:ph idx="1"/>
          </p:nvPr>
        </p:nvSpPr>
        <p:spPr/>
        <p:txBody>
          <a:bodyPr/>
          <a:lstStyle/>
          <a:p>
            <a:r>
              <a:rPr lang="en-US" sz="1800" kern="1200" dirty="0"/>
              <a:t>In light of this lack of evidence, it </a:t>
            </a:r>
            <a:r>
              <a:rPr lang="en-US" sz="1800" kern="1200" dirty="0" smtClean="0"/>
              <a:t>may be helpful to </a:t>
            </a:r>
            <a:r>
              <a:rPr lang="en-US" sz="1800" kern="1200" dirty="0"/>
              <a:t>reinforce some of the </a:t>
            </a:r>
            <a:r>
              <a:rPr lang="en-US" sz="1800" kern="1200" dirty="0" smtClean="0"/>
              <a:t>following areas </a:t>
            </a:r>
            <a:r>
              <a:rPr lang="en-US" sz="1800" kern="1200" dirty="0"/>
              <a:t>of support prior to and immediately after traumatic experiences. </a:t>
            </a:r>
            <a:endParaRPr lang="en-US" sz="1800" kern="1200" dirty="0" smtClean="0"/>
          </a:p>
          <a:p>
            <a:pPr lvl="1"/>
            <a:r>
              <a:rPr lang="en-US" sz="1400" kern="1200" dirty="0" smtClean="0"/>
              <a:t>Proactive planning for what to do in the event of an employee’s trauma exposure(s)</a:t>
            </a:r>
          </a:p>
          <a:p>
            <a:pPr lvl="1"/>
            <a:r>
              <a:rPr lang="en-US" sz="1400" kern="1200" dirty="0" smtClean="0"/>
              <a:t>Reaching </a:t>
            </a:r>
            <a:r>
              <a:rPr lang="en-US" sz="1400" kern="1200" dirty="0"/>
              <a:t>out to employees who have experienced traumatic events, showing kindness and support</a:t>
            </a:r>
          </a:p>
          <a:p>
            <a:pPr lvl="1"/>
            <a:r>
              <a:rPr lang="en-US" sz="1400" kern="1200" dirty="0"/>
              <a:t>Creating positive connections between workers and the workplace</a:t>
            </a:r>
          </a:p>
          <a:p>
            <a:pPr lvl="1"/>
            <a:r>
              <a:rPr lang="en-US" sz="1400" kern="1200" dirty="0"/>
              <a:t>Supporting positive social interactions and social support within the workplace</a:t>
            </a:r>
          </a:p>
          <a:p>
            <a:pPr lvl="1"/>
            <a:r>
              <a:rPr lang="en-US" sz="1400" kern="1200" dirty="0"/>
              <a:t>Fostering an environment of safety in which employees are encouraged to openly discuss issues </a:t>
            </a:r>
          </a:p>
          <a:p>
            <a:pPr lvl="1"/>
            <a:r>
              <a:rPr lang="en-US" sz="1400" kern="1200" dirty="0"/>
              <a:t>Normalizing difficulties in the immediate aftermath of trauma exposure and offering reassurance that symptoms are expected to naturally decrease, and that if they don’t, there are resources </a:t>
            </a:r>
            <a:r>
              <a:rPr lang="en-US" sz="1400" kern="1200" dirty="0" smtClean="0"/>
              <a:t>available</a:t>
            </a:r>
            <a:endParaRPr lang="en-US" sz="1400" kern="1200" dirty="0"/>
          </a:p>
          <a:p>
            <a:endParaRPr lang="en-US" sz="1600" dirty="0"/>
          </a:p>
        </p:txBody>
      </p:sp>
    </p:spTree>
    <p:extLst>
      <p:ext uri="{BB962C8B-B14F-4D97-AF65-F5344CB8AC3E}">
        <p14:creationId xmlns:p14="http://schemas.microsoft.com/office/powerpoint/2010/main" val="1801847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State Based PTSD Relevant Legislation</a:t>
            </a:r>
            <a:endParaRPr lang="en-US" sz="2400" dirty="0"/>
          </a:p>
        </p:txBody>
      </p:sp>
    </p:spTree>
    <p:extLst>
      <p:ext uri="{BB962C8B-B14F-4D97-AF65-F5344CB8AC3E}">
        <p14:creationId xmlns:p14="http://schemas.microsoft.com/office/powerpoint/2010/main" val="1501377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Workers’ Compensation PTSD Legislation</a:t>
            </a:r>
            <a:endParaRPr lang="en-US" sz="2400" dirty="0"/>
          </a:p>
        </p:txBody>
      </p:sp>
      <p:sp>
        <p:nvSpPr>
          <p:cNvPr id="5" name="Content Placeholder 4"/>
          <p:cNvSpPr>
            <a:spLocks noGrp="1"/>
          </p:cNvSpPr>
          <p:nvPr>
            <p:ph idx="1"/>
          </p:nvPr>
        </p:nvSpPr>
        <p:spPr/>
        <p:txBody>
          <a:bodyPr/>
          <a:lstStyle/>
          <a:p>
            <a:pPr>
              <a:spcBef>
                <a:spcPts val="0"/>
              </a:spcBef>
            </a:pPr>
            <a:r>
              <a:rPr lang="en-US" sz="2400" dirty="0" smtClean="0"/>
              <a:t>The eligibility criteria and legal recognition of PTSD vary widely across states</a:t>
            </a:r>
            <a:r>
              <a:rPr lang="en-US" sz="2400" dirty="0" smtClean="0"/>
              <a:t>.</a:t>
            </a:r>
          </a:p>
          <a:p>
            <a:pPr>
              <a:spcBef>
                <a:spcPts val="0"/>
              </a:spcBef>
            </a:pPr>
            <a:endParaRPr lang="en-US" sz="2400" dirty="0" smtClean="0"/>
          </a:p>
          <a:p>
            <a:pPr lvl="1">
              <a:spcBef>
                <a:spcPts val="0"/>
              </a:spcBef>
            </a:pPr>
            <a:r>
              <a:rPr lang="en-US" sz="2000" dirty="0"/>
              <a:t>There are 15 states with a physical injury </a:t>
            </a:r>
            <a:r>
              <a:rPr lang="en-US" sz="2000" dirty="0" smtClean="0"/>
              <a:t>requirement</a:t>
            </a:r>
          </a:p>
          <a:p>
            <a:pPr lvl="2">
              <a:spcBef>
                <a:spcPts val="0"/>
              </a:spcBef>
            </a:pPr>
            <a:r>
              <a:rPr lang="en-US" sz="1800" dirty="0" smtClean="0"/>
              <a:t>PTSD must be directly connected to a physical injury</a:t>
            </a:r>
          </a:p>
          <a:p>
            <a:pPr lvl="2">
              <a:spcBef>
                <a:spcPts val="0"/>
              </a:spcBef>
            </a:pPr>
            <a:endParaRPr lang="en-US" sz="1600" dirty="0" smtClean="0"/>
          </a:p>
          <a:p>
            <a:pPr lvl="1">
              <a:spcBef>
                <a:spcPts val="0"/>
              </a:spcBef>
            </a:pPr>
            <a:r>
              <a:rPr lang="en-US" sz="2000" dirty="0" smtClean="0"/>
              <a:t>There are 22 states with mental only </a:t>
            </a:r>
            <a:r>
              <a:rPr lang="en-US" sz="2000" dirty="0" smtClean="0"/>
              <a:t>coverage</a:t>
            </a:r>
            <a:endParaRPr lang="en-US" sz="2000" dirty="0"/>
          </a:p>
          <a:p>
            <a:pPr lvl="2">
              <a:spcBef>
                <a:spcPts val="0"/>
              </a:spcBef>
            </a:pPr>
            <a:endParaRPr lang="en-US" sz="1800" dirty="0" smtClean="0"/>
          </a:p>
          <a:p>
            <a:pPr lvl="1">
              <a:spcBef>
                <a:spcPts val="0"/>
              </a:spcBef>
            </a:pPr>
            <a:r>
              <a:rPr lang="en-US" sz="2000" dirty="0" smtClean="0"/>
              <a:t>There </a:t>
            </a:r>
            <a:r>
              <a:rPr lang="en-US" sz="2000" dirty="0" smtClean="0"/>
              <a:t>are 14 states with presumption legislation</a:t>
            </a:r>
          </a:p>
        </p:txBody>
      </p:sp>
    </p:spTree>
    <p:extLst>
      <p:ext uri="{BB962C8B-B14F-4D97-AF65-F5344CB8AC3E}">
        <p14:creationId xmlns:p14="http://schemas.microsoft.com/office/powerpoint/2010/main" val="3483381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1547-1054-1AEC-84D2-D62D424C345D}"/>
              </a:ext>
            </a:extLst>
          </p:cNvPr>
          <p:cNvSpPr>
            <a:spLocks noGrp="1"/>
          </p:cNvSpPr>
          <p:nvPr>
            <p:ph type="title"/>
          </p:nvPr>
        </p:nvSpPr>
        <p:spPr>
          <a:xfrm>
            <a:off x="389467" y="285750"/>
            <a:ext cx="8382000" cy="479425"/>
          </a:xfrm>
        </p:spPr>
        <p:txBody>
          <a:bodyPr/>
          <a:lstStyle/>
          <a:p>
            <a:pPr>
              <a:spcBef>
                <a:spcPts val="1050"/>
              </a:spcBef>
              <a:spcAft>
                <a:spcPts val="0"/>
              </a:spcAft>
            </a:pPr>
            <a:r>
              <a:rPr lang="en-US" sz="2400" dirty="0" smtClean="0">
                <a:cs typeface="Arial"/>
              </a:rPr>
              <a:t>Washington PTSD-Specific </a:t>
            </a:r>
            <a:r>
              <a:rPr lang="en-US" sz="2400" dirty="0">
                <a:cs typeface="Arial"/>
              </a:rPr>
              <a:t>C</a:t>
            </a:r>
            <a:r>
              <a:rPr lang="en-US" sz="2400" dirty="0" smtClean="0">
                <a:cs typeface="Arial"/>
              </a:rPr>
              <a:t>laim </a:t>
            </a:r>
            <a:r>
              <a:rPr lang="en-US" sz="2400" dirty="0">
                <a:cs typeface="Arial"/>
              </a:rPr>
              <a:t>D</a:t>
            </a:r>
            <a:r>
              <a:rPr lang="en-US" sz="2400" dirty="0" smtClean="0">
                <a:cs typeface="Arial"/>
              </a:rPr>
              <a:t>etermination </a:t>
            </a:r>
            <a:endParaRPr lang="en-US" sz="2400" dirty="0">
              <a:cs typeface="Arial"/>
            </a:endParaRPr>
          </a:p>
        </p:txBody>
      </p:sp>
      <p:sp>
        <p:nvSpPr>
          <p:cNvPr id="6" name="Content Placeholder 5">
            <a:extLst>
              <a:ext uri="{FF2B5EF4-FFF2-40B4-BE49-F238E27FC236}">
                <a16:creationId xmlns:a16="http://schemas.microsoft.com/office/drawing/2014/main" id="{1B1AEB36-71F9-086C-9E28-2084599712FE}"/>
              </a:ext>
            </a:extLst>
          </p:cNvPr>
          <p:cNvSpPr>
            <a:spLocks noGrp="1"/>
          </p:cNvSpPr>
          <p:nvPr>
            <p:ph idx="1"/>
          </p:nvPr>
        </p:nvSpPr>
        <p:spPr/>
        <p:txBody>
          <a:bodyPr/>
          <a:lstStyle/>
          <a:p>
            <a:pPr>
              <a:spcBef>
                <a:spcPts val="0"/>
              </a:spcBef>
              <a:spcAft>
                <a:spcPts val="0"/>
              </a:spcAft>
            </a:pPr>
            <a:r>
              <a:rPr lang="en-US" sz="2400" b="1" dirty="0">
                <a:cs typeface="Arial"/>
              </a:rPr>
              <a:t>Injury</a:t>
            </a:r>
            <a:r>
              <a:rPr lang="en-US" sz="2400" dirty="0">
                <a:cs typeface="Arial"/>
              </a:rPr>
              <a:t> (allowed for all workers</a:t>
            </a:r>
            <a:r>
              <a:rPr lang="en-US" sz="2400" dirty="0" smtClean="0">
                <a:cs typeface="Arial"/>
              </a:rPr>
              <a:t>)</a:t>
            </a:r>
          </a:p>
          <a:p>
            <a:pPr>
              <a:spcBef>
                <a:spcPts val="0"/>
              </a:spcBef>
              <a:spcAft>
                <a:spcPts val="0"/>
              </a:spcAft>
            </a:pPr>
            <a:endParaRPr lang="en-US" sz="2400" dirty="0"/>
          </a:p>
          <a:p>
            <a:pPr>
              <a:spcBef>
                <a:spcPts val="0"/>
              </a:spcBef>
              <a:spcAft>
                <a:spcPts val="0"/>
              </a:spcAft>
            </a:pPr>
            <a:r>
              <a:rPr lang="en-US" sz="2400" b="1" dirty="0">
                <a:cs typeface="Arial"/>
              </a:rPr>
              <a:t>Occupational disease </a:t>
            </a:r>
            <a:r>
              <a:rPr lang="en-US" sz="2400" dirty="0">
                <a:cs typeface="Arial"/>
              </a:rPr>
              <a:t>(allowed for firefighters, law enforcement, and public safety telecommunicators</a:t>
            </a:r>
            <a:r>
              <a:rPr lang="en-US" sz="2400" dirty="0" smtClean="0">
                <a:cs typeface="Arial"/>
              </a:rPr>
              <a:t>)</a:t>
            </a:r>
          </a:p>
          <a:p>
            <a:pPr>
              <a:spcBef>
                <a:spcPts val="0"/>
              </a:spcBef>
              <a:spcAft>
                <a:spcPts val="0"/>
              </a:spcAft>
            </a:pPr>
            <a:endParaRPr lang="en-US" sz="2400" dirty="0">
              <a:cs typeface="Arial"/>
            </a:endParaRPr>
          </a:p>
          <a:p>
            <a:pPr>
              <a:spcBef>
                <a:spcPts val="0"/>
              </a:spcBef>
              <a:spcAft>
                <a:spcPts val="0"/>
              </a:spcAft>
            </a:pPr>
            <a:r>
              <a:rPr lang="en-US" sz="2400" b="1" dirty="0">
                <a:cs typeface="Arial"/>
              </a:rPr>
              <a:t>Occupational disease presumption </a:t>
            </a:r>
            <a:r>
              <a:rPr lang="en-US" sz="2400" dirty="0">
                <a:cs typeface="Arial"/>
              </a:rPr>
              <a:t>(allowed for firefighters, fire investigators, EMTs, law enforcement, and direct care </a:t>
            </a:r>
            <a:r>
              <a:rPr lang="en-US" sz="2400" dirty="0" smtClean="0">
                <a:cs typeface="Arial"/>
              </a:rPr>
              <a:t>registered nurses</a:t>
            </a:r>
            <a:r>
              <a:rPr lang="en-US" sz="2400" dirty="0">
                <a:cs typeface="Arial"/>
              </a:rPr>
              <a:t>)</a:t>
            </a:r>
          </a:p>
          <a:p>
            <a:endParaRPr lang="en-US" sz="1800" dirty="0">
              <a:cs typeface="Arial"/>
            </a:endParaRPr>
          </a:p>
        </p:txBody>
      </p:sp>
    </p:spTree>
    <p:extLst>
      <p:ext uri="{BB962C8B-B14F-4D97-AF65-F5344CB8AC3E}">
        <p14:creationId xmlns:p14="http://schemas.microsoft.com/office/powerpoint/2010/main" val="1783410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1"/>
            <a:ext cx="8763000" cy="381000"/>
          </a:xfrm>
        </p:spPr>
        <p:txBody>
          <a:bodyPr/>
          <a:lstStyle/>
          <a:p>
            <a:r>
              <a:rPr lang="en-US" sz="2400" dirty="0" smtClean="0"/>
              <a:t>Presumption and Occupational </a:t>
            </a:r>
            <a:r>
              <a:rPr lang="en-US" sz="2400" dirty="0"/>
              <a:t>D</a:t>
            </a:r>
            <a:r>
              <a:rPr lang="en-US" sz="2400" dirty="0" smtClean="0"/>
              <a:t>isease </a:t>
            </a:r>
            <a:r>
              <a:rPr lang="en-US" sz="2400" dirty="0"/>
              <a:t>L</a:t>
            </a:r>
            <a:r>
              <a:rPr lang="en-US" sz="2400" dirty="0" smtClean="0"/>
              <a:t>egislation</a:t>
            </a:r>
            <a:endParaRPr lang="en-US" sz="2400" dirty="0"/>
          </a:p>
        </p:txBody>
      </p:sp>
      <p:sp>
        <p:nvSpPr>
          <p:cNvPr id="3" name="Content Placeholder 2"/>
          <p:cNvSpPr>
            <a:spLocks noGrp="1"/>
          </p:cNvSpPr>
          <p:nvPr>
            <p:ph idx="1"/>
          </p:nvPr>
        </p:nvSpPr>
        <p:spPr/>
        <p:txBody>
          <a:bodyPr/>
          <a:lstStyle/>
          <a:p>
            <a:pPr>
              <a:spcBef>
                <a:spcPts val="0"/>
              </a:spcBef>
            </a:pPr>
            <a:r>
              <a:rPr lang="en-US" altLang="en-US" sz="1800" b="1" dirty="0"/>
              <a:t>2018</a:t>
            </a:r>
            <a:r>
              <a:rPr lang="en-US" altLang="en-US" sz="1800" dirty="0"/>
              <a:t> – SSB 6214 </a:t>
            </a:r>
            <a:r>
              <a:rPr lang="en-US" altLang="en-US" sz="1800" dirty="0" smtClean="0"/>
              <a:t>passed </a:t>
            </a:r>
            <a:r>
              <a:rPr lang="en-US" altLang="en-US" sz="1800" dirty="0"/>
              <a:t>allowing presumptive PTSD coverage for firefighters and law enforcement </a:t>
            </a:r>
            <a:r>
              <a:rPr lang="en-US" altLang="en-US" sz="1800" dirty="0" smtClean="0"/>
              <a:t>officers</a:t>
            </a:r>
          </a:p>
          <a:p>
            <a:pPr lvl="1">
              <a:spcBef>
                <a:spcPts val="0"/>
              </a:spcBef>
            </a:pPr>
            <a:r>
              <a:rPr lang="en-US" altLang="en-US" sz="1400" dirty="0" smtClean="0"/>
              <a:t>To qualify, must meet 10 year tenure requirement</a:t>
            </a:r>
          </a:p>
          <a:p>
            <a:pPr lvl="1">
              <a:spcBef>
                <a:spcPts val="0"/>
              </a:spcBef>
            </a:pPr>
            <a:endParaRPr lang="en-US" altLang="en-US" sz="1400" dirty="0" smtClean="0"/>
          </a:p>
          <a:p>
            <a:pPr>
              <a:spcBef>
                <a:spcPts val="0"/>
              </a:spcBef>
            </a:pPr>
            <a:r>
              <a:rPr lang="en-US" altLang="en-US" sz="1800" b="1" dirty="0"/>
              <a:t>2019</a:t>
            </a:r>
            <a:r>
              <a:rPr lang="en-US" altLang="en-US" sz="1800" dirty="0"/>
              <a:t> – HB 1913 </a:t>
            </a:r>
            <a:r>
              <a:rPr lang="en-US" altLang="en-US" sz="1800" dirty="0" smtClean="0"/>
              <a:t>passed </a:t>
            </a:r>
            <a:r>
              <a:rPr lang="en-US" altLang="en-US" sz="1800" dirty="0"/>
              <a:t>expanding presumptive PTSD coverage to emergency medical technicians (EMTs</a:t>
            </a:r>
            <a:r>
              <a:rPr lang="en-US" altLang="en-US" sz="1800" dirty="0" smtClean="0"/>
              <a:t>) and fire investigators</a:t>
            </a:r>
          </a:p>
          <a:p>
            <a:pPr>
              <a:spcBef>
                <a:spcPts val="0"/>
              </a:spcBef>
            </a:pPr>
            <a:endParaRPr lang="en-US" altLang="en-US" sz="1800" dirty="0" smtClean="0"/>
          </a:p>
          <a:p>
            <a:pPr>
              <a:spcBef>
                <a:spcPts val="0"/>
              </a:spcBef>
            </a:pPr>
            <a:r>
              <a:rPr lang="en-US" altLang="en-US" sz="1800" b="1" dirty="0"/>
              <a:t>2020</a:t>
            </a:r>
            <a:r>
              <a:rPr lang="en-US" altLang="en-US" sz="1800" dirty="0"/>
              <a:t> – SHB 2758 </a:t>
            </a:r>
            <a:r>
              <a:rPr lang="en-US" altLang="en-US" sz="1800" dirty="0" smtClean="0"/>
              <a:t>passed </a:t>
            </a:r>
            <a:r>
              <a:rPr lang="en-US" altLang="en-US" sz="1800" dirty="0"/>
              <a:t>expanding coverage for PTSD as an occupational disease (non-presumptive) to “public safety tele-communicators” (911-operators</a:t>
            </a:r>
            <a:r>
              <a:rPr lang="en-US" altLang="en-US" sz="1800" dirty="0" smtClean="0"/>
              <a:t>)</a:t>
            </a:r>
          </a:p>
          <a:p>
            <a:pPr>
              <a:spcBef>
                <a:spcPts val="0"/>
              </a:spcBef>
            </a:pPr>
            <a:endParaRPr lang="en-US" altLang="en-US" sz="1800" dirty="0" smtClean="0"/>
          </a:p>
          <a:p>
            <a:pPr>
              <a:spcBef>
                <a:spcPts val="0"/>
              </a:spcBef>
            </a:pPr>
            <a:r>
              <a:rPr lang="en-US" altLang="en-US" sz="1800" b="1" dirty="0"/>
              <a:t>2023</a:t>
            </a:r>
            <a:r>
              <a:rPr lang="en-US" altLang="en-US" sz="1800" dirty="0"/>
              <a:t> – 2SSB 5454 </a:t>
            </a:r>
            <a:r>
              <a:rPr lang="en-US" altLang="en-US" sz="1800" dirty="0" smtClean="0"/>
              <a:t>passed </a:t>
            </a:r>
            <a:r>
              <a:rPr lang="en-US" altLang="en-US" sz="1800" dirty="0"/>
              <a:t>expanding presumptive PTSD to “direct care registered </a:t>
            </a:r>
            <a:r>
              <a:rPr lang="en-US" altLang="en-US" sz="1800" dirty="0" smtClean="0"/>
              <a:t>nurses”</a:t>
            </a:r>
          </a:p>
          <a:p>
            <a:pPr lvl="1">
              <a:spcBef>
                <a:spcPts val="0"/>
              </a:spcBef>
            </a:pPr>
            <a:r>
              <a:rPr lang="en-US" sz="1400" dirty="0" smtClean="0"/>
              <a:t>To qualify, must meet 90 day tenure requirement</a:t>
            </a:r>
            <a:endParaRPr lang="en-US" sz="1400" dirty="0"/>
          </a:p>
        </p:txBody>
      </p:sp>
    </p:spTree>
    <p:extLst>
      <p:ext uri="{BB962C8B-B14F-4D97-AF65-F5344CB8AC3E}">
        <p14:creationId xmlns:p14="http://schemas.microsoft.com/office/powerpoint/2010/main" val="551439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Occupational PTSD Claims Received By Year*</a:t>
            </a:r>
          </a:p>
        </p:txBody>
      </p:sp>
      <p:graphicFrame>
        <p:nvGraphicFramePr>
          <p:cNvPr id="5" name="Content Placeholder 4"/>
          <p:cNvGraphicFramePr>
            <a:graphicFrameLocks noGrp="1"/>
          </p:cNvGraphicFramePr>
          <p:nvPr>
            <p:ph idx="1"/>
            <p:extLst/>
          </p:nvPr>
        </p:nvGraphicFramePr>
        <p:xfrm>
          <a:off x="381001" y="1028700"/>
          <a:ext cx="8382000" cy="28575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770353676"/>
                    </a:ext>
                  </a:extLst>
                </a:gridCol>
                <a:gridCol w="2794000">
                  <a:extLst>
                    <a:ext uri="{9D8B030D-6E8A-4147-A177-3AD203B41FA5}">
                      <a16:colId xmlns:a16="http://schemas.microsoft.com/office/drawing/2014/main" val="1145211833"/>
                    </a:ext>
                  </a:extLst>
                </a:gridCol>
                <a:gridCol w="2794000">
                  <a:extLst>
                    <a:ext uri="{9D8B030D-6E8A-4147-A177-3AD203B41FA5}">
                      <a16:colId xmlns:a16="http://schemas.microsoft.com/office/drawing/2014/main" val="2197389619"/>
                    </a:ext>
                  </a:extLst>
                </a:gridCol>
              </a:tblGrid>
              <a:tr h="285750">
                <a:tc>
                  <a:txBody>
                    <a:bodyPr/>
                    <a:lstStyle/>
                    <a:p>
                      <a:r>
                        <a:rPr lang="en-US" sz="1400" dirty="0" smtClean="0">
                          <a:solidFill>
                            <a:schemeClr val="bg1"/>
                          </a:solidFill>
                        </a:rPr>
                        <a:t>By Year</a:t>
                      </a:r>
                      <a:r>
                        <a:rPr lang="en-US" sz="1400" baseline="0" dirty="0" smtClean="0">
                          <a:solidFill>
                            <a:schemeClr val="bg1"/>
                          </a:solidFill>
                        </a:rPr>
                        <a:t> of Receipt</a:t>
                      </a:r>
                      <a:endParaRPr lang="en-US" sz="1400" dirty="0">
                        <a:solidFill>
                          <a:schemeClr val="bg1"/>
                        </a:solidFill>
                      </a:endParaRPr>
                    </a:p>
                  </a:txBody>
                  <a:tcPr marL="68580" marR="68580" marT="34290" marB="34290">
                    <a:solidFill>
                      <a:srgbClr val="002060"/>
                    </a:solidFill>
                  </a:tcPr>
                </a:tc>
                <a:tc>
                  <a:txBody>
                    <a:bodyPr/>
                    <a:lstStyle/>
                    <a:p>
                      <a:r>
                        <a:rPr lang="en-US" sz="1400" dirty="0" smtClean="0"/>
                        <a:t>State Funded</a:t>
                      </a:r>
                      <a:endParaRPr lang="en-US" sz="1400" dirty="0"/>
                    </a:p>
                  </a:txBody>
                  <a:tcPr marL="68580" marR="68580" marT="34290" marB="34290">
                    <a:solidFill>
                      <a:srgbClr val="002060"/>
                    </a:solidFill>
                  </a:tcPr>
                </a:tc>
                <a:tc>
                  <a:txBody>
                    <a:bodyPr/>
                    <a:lstStyle/>
                    <a:p>
                      <a:r>
                        <a:rPr lang="en-US" sz="1400" dirty="0" smtClean="0"/>
                        <a:t>Self</a:t>
                      </a:r>
                      <a:r>
                        <a:rPr lang="en-US" sz="1400" baseline="0" dirty="0" smtClean="0"/>
                        <a:t> Insurance </a:t>
                      </a:r>
                      <a:endParaRPr lang="en-US" sz="1400" dirty="0"/>
                    </a:p>
                  </a:txBody>
                  <a:tcPr marL="68580" marR="68580" marT="34290" marB="34290">
                    <a:solidFill>
                      <a:srgbClr val="002060"/>
                    </a:solidFill>
                  </a:tcPr>
                </a:tc>
                <a:extLst>
                  <a:ext uri="{0D108BD9-81ED-4DB2-BD59-A6C34878D82A}">
                    <a16:rowId xmlns:a16="http://schemas.microsoft.com/office/drawing/2014/main" val="4213398098"/>
                  </a:ext>
                </a:extLst>
              </a:tr>
              <a:tr h="285750">
                <a:tc>
                  <a:txBody>
                    <a:bodyPr/>
                    <a:lstStyle/>
                    <a:p>
                      <a:r>
                        <a:rPr lang="en-US" sz="1400" dirty="0" smtClean="0"/>
                        <a:t>2018</a:t>
                      </a:r>
                      <a:endParaRPr lang="en-US" sz="1400" dirty="0"/>
                    </a:p>
                  </a:txBody>
                  <a:tcPr marL="68580" marR="68580" marT="34290" marB="34290">
                    <a:solidFill>
                      <a:schemeClr val="accent5">
                        <a:lumMod val="90000"/>
                      </a:schemeClr>
                    </a:solidFill>
                  </a:tcPr>
                </a:tc>
                <a:tc>
                  <a:txBody>
                    <a:bodyPr/>
                    <a:lstStyle/>
                    <a:p>
                      <a:r>
                        <a:rPr lang="en-US" sz="1400" dirty="0" smtClean="0"/>
                        <a:t>17</a:t>
                      </a:r>
                      <a:endParaRPr lang="en-US" sz="1400" dirty="0"/>
                    </a:p>
                  </a:txBody>
                  <a:tcPr marL="68580" marR="68580" marT="34290" marB="34290">
                    <a:solidFill>
                      <a:schemeClr val="accent5">
                        <a:lumMod val="90000"/>
                      </a:schemeClr>
                    </a:solidFill>
                  </a:tcPr>
                </a:tc>
                <a:tc>
                  <a:txBody>
                    <a:bodyPr/>
                    <a:lstStyle/>
                    <a:p>
                      <a:r>
                        <a:rPr lang="en-US" sz="1400" dirty="0" smtClean="0"/>
                        <a:t>9</a:t>
                      </a:r>
                      <a:endParaRPr lang="en-US" sz="1400" dirty="0"/>
                    </a:p>
                  </a:txBody>
                  <a:tcPr marL="68580" marR="68580" marT="34290" marB="34290">
                    <a:solidFill>
                      <a:schemeClr val="accent5">
                        <a:lumMod val="90000"/>
                      </a:schemeClr>
                    </a:solidFill>
                  </a:tcPr>
                </a:tc>
                <a:extLst>
                  <a:ext uri="{0D108BD9-81ED-4DB2-BD59-A6C34878D82A}">
                    <a16:rowId xmlns:a16="http://schemas.microsoft.com/office/drawing/2014/main" val="2566660163"/>
                  </a:ext>
                </a:extLst>
              </a:tr>
              <a:tr h="285750">
                <a:tc>
                  <a:txBody>
                    <a:bodyPr/>
                    <a:lstStyle/>
                    <a:p>
                      <a:r>
                        <a:rPr lang="en-US" sz="1400" dirty="0" smtClean="0"/>
                        <a:t>2019</a:t>
                      </a:r>
                      <a:endParaRPr lang="en-US" sz="1400" dirty="0"/>
                    </a:p>
                  </a:txBody>
                  <a:tcPr marL="68580" marR="68580" marT="34290" marB="34290"/>
                </a:tc>
                <a:tc>
                  <a:txBody>
                    <a:bodyPr/>
                    <a:lstStyle/>
                    <a:p>
                      <a:r>
                        <a:rPr lang="en-US" sz="1400" dirty="0" smtClean="0"/>
                        <a:t>35</a:t>
                      </a:r>
                      <a:endParaRPr lang="en-US" sz="1400" dirty="0"/>
                    </a:p>
                  </a:txBody>
                  <a:tcPr marL="68580" marR="68580" marT="34290" marB="34290"/>
                </a:tc>
                <a:tc>
                  <a:txBody>
                    <a:bodyPr/>
                    <a:lstStyle/>
                    <a:p>
                      <a:r>
                        <a:rPr lang="en-US" sz="1400" dirty="0" smtClean="0"/>
                        <a:t>24</a:t>
                      </a:r>
                      <a:endParaRPr lang="en-US" sz="1400" dirty="0"/>
                    </a:p>
                  </a:txBody>
                  <a:tcPr marL="68580" marR="68580" marT="34290" marB="34290"/>
                </a:tc>
                <a:extLst>
                  <a:ext uri="{0D108BD9-81ED-4DB2-BD59-A6C34878D82A}">
                    <a16:rowId xmlns:a16="http://schemas.microsoft.com/office/drawing/2014/main" val="2249649826"/>
                  </a:ext>
                </a:extLst>
              </a:tr>
              <a:tr h="285750">
                <a:tc>
                  <a:txBody>
                    <a:bodyPr/>
                    <a:lstStyle/>
                    <a:p>
                      <a:r>
                        <a:rPr lang="en-US" sz="1400" dirty="0" smtClean="0"/>
                        <a:t>2020</a:t>
                      </a:r>
                      <a:endParaRPr lang="en-US" sz="1400" dirty="0"/>
                    </a:p>
                  </a:txBody>
                  <a:tcPr marL="68580" marR="68580" marT="34290" marB="34290">
                    <a:solidFill>
                      <a:schemeClr val="accent5">
                        <a:lumMod val="90000"/>
                      </a:schemeClr>
                    </a:solidFill>
                  </a:tcPr>
                </a:tc>
                <a:tc>
                  <a:txBody>
                    <a:bodyPr/>
                    <a:lstStyle/>
                    <a:p>
                      <a:r>
                        <a:rPr lang="en-US" sz="1400" dirty="0" smtClean="0"/>
                        <a:t>45</a:t>
                      </a:r>
                      <a:endParaRPr lang="en-US" sz="1400" dirty="0"/>
                    </a:p>
                  </a:txBody>
                  <a:tcPr marL="68580" marR="68580" marT="34290" marB="34290">
                    <a:solidFill>
                      <a:schemeClr val="accent5">
                        <a:lumMod val="90000"/>
                      </a:schemeClr>
                    </a:solidFill>
                  </a:tcPr>
                </a:tc>
                <a:tc>
                  <a:txBody>
                    <a:bodyPr/>
                    <a:lstStyle/>
                    <a:p>
                      <a:r>
                        <a:rPr lang="en-US" sz="1400" dirty="0" smtClean="0"/>
                        <a:t>38</a:t>
                      </a:r>
                      <a:endParaRPr lang="en-US" sz="1400" dirty="0"/>
                    </a:p>
                  </a:txBody>
                  <a:tcPr marL="68580" marR="68580" marT="34290" marB="34290">
                    <a:solidFill>
                      <a:schemeClr val="accent5">
                        <a:lumMod val="90000"/>
                      </a:schemeClr>
                    </a:solidFill>
                  </a:tcPr>
                </a:tc>
                <a:extLst>
                  <a:ext uri="{0D108BD9-81ED-4DB2-BD59-A6C34878D82A}">
                    <a16:rowId xmlns:a16="http://schemas.microsoft.com/office/drawing/2014/main" val="2629548695"/>
                  </a:ext>
                </a:extLst>
              </a:tr>
              <a:tr h="285750">
                <a:tc>
                  <a:txBody>
                    <a:bodyPr/>
                    <a:lstStyle/>
                    <a:p>
                      <a:r>
                        <a:rPr lang="en-US" sz="1400" dirty="0" smtClean="0"/>
                        <a:t>2021</a:t>
                      </a:r>
                      <a:endParaRPr lang="en-US" sz="1400" dirty="0"/>
                    </a:p>
                  </a:txBody>
                  <a:tcPr marL="68580" marR="68580" marT="34290" marB="34290"/>
                </a:tc>
                <a:tc>
                  <a:txBody>
                    <a:bodyPr/>
                    <a:lstStyle/>
                    <a:p>
                      <a:r>
                        <a:rPr lang="en-US" sz="1400" dirty="0" smtClean="0"/>
                        <a:t>98</a:t>
                      </a:r>
                      <a:endParaRPr lang="en-US" sz="1400" dirty="0"/>
                    </a:p>
                  </a:txBody>
                  <a:tcPr marL="68580" marR="68580" marT="34290" marB="34290"/>
                </a:tc>
                <a:tc>
                  <a:txBody>
                    <a:bodyPr/>
                    <a:lstStyle/>
                    <a:p>
                      <a:r>
                        <a:rPr lang="en-US" sz="1400" dirty="0" smtClean="0"/>
                        <a:t>61</a:t>
                      </a:r>
                      <a:endParaRPr lang="en-US" sz="1400" dirty="0"/>
                    </a:p>
                  </a:txBody>
                  <a:tcPr marL="68580" marR="68580" marT="34290" marB="34290"/>
                </a:tc>
                <a:extLst>
                  <a:ext uri="{0D108BD9-81ED-4DB2-BD59-A6C34878D82A}">
                    <a16:rowId xmlns:a16="http://schemas.microsoft.com/office/drawing/2014/main" val="2768442816"/>
                  </a:ext>
                </a:extLst>
              </a:tr>
              <a:tr h="285750">
                <a:tc>
                  <a:txBody>
                    <a:bodyPr/>
                    <a:lstStyle/>
                    <a:p>
                      <a:r>
                        <a:rPr lang="en-US" sz="1400" dirty="0" smtClean="0"/>
                        <a:t>2022</a:t>
                      </a:r>
                      <a:endParaRPr lang="en-US" sz="1400" dirty="0"/>
                    </a:p>
                  </a:txBody>
                  <a:tcPr marL="68580" marR="68580" marT="34290" marB="34290">
                    <a:solidFill>
                      <a:schemeClr val="accent5">
                        <a:lumMod val="90000"/>
                      </a:schemeClr>
                    </a:solidFill>
                  </a:tcPr>
                </a:tc>
                <a:tc>
                  <a:txBody>
                    <a:bodyPr/>
                    <a:lstStyle/>
                    <a:p>
                      <a:r>
                        <a:rPr lang="en-US" sz="1400" dirty="0" smtClean="0"/>
                        <a:t>94</a:t>
                      </a:r>
                      <a:endParaRPr lang="en-US" sz="1400" dirty="0"/>
                    </a:p>
                  </a:txBody>
                  <a:tcPr marL="68580" marR="68580" marT="34290" marB="34290">
                    <a:solidFill>
                      <a:schemeClr val="accent5">
                        <a:lumMod val="90000"/>
                      </a:schemeClr>
                    </a:solidFill>
                  </a:tcPr>
                </a:tc>
                <a:tc>
                  <a:txBody>
                    <a:bodyPr/>
                    <a:lstStyle/>
                    <a:p>
                      <a:r>
                        <a:rPr lang="en-US" sz="1400" dirty="0" smtClean="0"/>
                        <a:t>50</a:t>
                      </a:r>
                      <a:endParaRPr lang="en-US" sz="1400" dirty="0"/>
                    </a:p>
                  </a:txBody>
                  <a:tcPr marL="68580" marR="68580" marT="34290" marB="34290">
                    <a:solidFill>
                      <a:schemeClr val="accent5">
                        <a:lumMod val="90000"/>
                      </a:schemeClr>
                    </a:solidFill>
                  </a:tcPr>
                </a:tc>
                <a:extLst>
                  <a:ext uri="{0D108BD9-81ED-4DB2-BD59-A6C34878D82A}">
                    <a16:rowId xmlns:a16="http://schemas.microsoft.com/office/drawing/2014/main" val="3155633424"/>
                  </a:ext>
                </a:extLst>
              </a:tr>
              <a:tr h="285750">
                <a:tc>
                  <a:txBody>
                    <a:bodyPr/>
                    <a:lstStyle/>
                    <a:p>
                      <a:r>
                        <a:rPr lang="en-US" sz="1400" dirty="0" smtClean="0"/>
                        <a:t>2023</a:t>
                      </a:r>
                      <a:endParaRPr lang="en-US" sz="1400" dirty="0"/>
                    </a:p>
                  </a:txBody>
                  <a:tcPr marL="68580" marR="68580" marT="34290" marB="34290"/>
                </a:tc>
                <a:tc>
                  <a:txBody>
                    <a:bodyPr/>
                    <a:lstStyle/>
                    <a:p>
                      <a:r>
                        <a:rPr lang="en-US" sz="1400" dirty="0" smtClean="0"/>
                        <a:t>90</a:t>
                      </a:r>
                      <a:endParaRPr lang="en-US" sz="1400" dirty="0"/>
                    </a:p>
                  </a:txBody>
                  <a:tcPr marL="68580" marR="68580" marT="34290" marB="34290"/>
                </a:tc>
                <a:tc>
                  <a:txBody>
                    <a:bodyPr/>
                    <a:lstStyle/>
                    <a:p>
                      <a:r>
                        <a:rPr lang="en-US" sz="1400" dirty="0" smtClean="0"/>
                        <a:t>73</a:t>
                      </a:r>
                      <a:endParaRPr lang="en-US" sz="1400" dirty="0"/>
                    </a:p>
                  </a:txBody>
                  <a:tcPr marL="68580" marR="68580" marT="34290" marB="34290"/>
                </a:tc>
                <a:extLst>
                  <a:ext uri="{0D108BD9-81ED-4DB2-BD59-A6C34878D82A}">
                    <a16:rowId xmlns:a16="http://schemas.microsoft.com/office/drawing/2014/main" val="3936531025"/>
                  </a:ext>
                </a:extLst>
              </a:tr>
              <a:tr h="285750">
                <a:tc>
                  <a:txBody>
                    <a:bodyPr/>
                    <a:lstStyle/>
                    <a:p>
                      <a:r>
                        <a:rPr lang="en-US" sz="1400" dirty="0" smtClean="0"/>
                        <a:t>2024</a:t>
                      </a:r>
                      <a:endParaRPr lang="en-US" sz="1400" dirty="0"/>
                    </a:p>
                  </a:txBody>
                  <a:tcPr marL="68580" marR="68580" marT="34290" marB="34290">
                    <a:solidFill>
                      <a:schemeClr val="accent5">
                        <a:lumMod val="90000"/>
                      </a:schemeClr>
                    </a:solidFill>
                  </a:tcPr>
                </a:tc>
                <a:tc>
                  <a:txBody>
                    <a:bodyPr/>
                    <a:lstStyle/>
                    <a:p>
                      <a:r>
                        <a:rPr lang="en-US" sz="1400" dirty="0" smtClean="0"/>
                        <a:t>88</a:t>
                      </a:r>
                      <a:endParaRPr lang="en-US" sz="1400" dirty="0"/>
                    </a:p>
                  </a:txBody>
                  <a:tcPr marL="68580" marR="68580" marT="34290" marB="34290">
                    <a:solidFill>
                      <a:schemeClr val="accent5">
                        <a:lumMod val="90000"/>
                      </a:schemeClr>
                    </a:solidFill>
                  </a:tcPr>
                </a:tc>
                <a:tc>
                  <a:txBody>
                    <a:bodyPr/>
                    <a:lstStyle/>
                    <a:p>
                      <a:r>
                        <a:rPr lang="en-US" sz="1400" dirty="0" smtClean="0"/>
                        <a:t>42</a:t>
                      </a:r>
                      <a:endParaRPr lang="en-US" sz="1400" dirty="0"/>
                    </a:p>
                  </a:txBody>
                  <a:tcPr marL="68580" marR="68580" marT="34290" marB="34290">
                    <a:solidFill>
                      <a:schemeClr val="accent5">
                        <a:lumMod val="90000"/>
                      </a:schemeClr>
                    </a:solidFill>
                  </a:tcPr>
                </a:tc>
                <a:extLst>
                  <a:ext uri="{0D108BD9-81ED-4DB2-BD59-A6C34878D82A}">
                    <a16:rowId xmlns:a16="http://schemas.microsoft.com/office/drawing/2014/main" val="559779214"/>
                  </a:ext>
                </a:extLst>
              </a:tr>
              <a:tr h="285750">
                <a:tc>
                  <a:txBody>
                    <a:bodyPr/>
                    <a:lstStyle/>
                    <a:p>
                      <a:r>
                        <a:rPr lang="en-US" sz="1400" dirty="0" smtClean="0"/>
                        <a:t>2025</a:t>
                      </a:r>
                      <a:endParaRPr lang="en-US" sz="1400" dirty="0"/>
                    </a:p>
                  </a:txBody>
                  <a:tcPr marL="68580" marR="68580" marT="34290" marB="34290"/>
                </a:tc>
                <a:tc>
                  <a:txBody>
                    <a:bodyPr/>
                    <a:lstStyle/>
                    <a:p>
                      <a:r>
                        <a:rPr lang="en-US" sz="1400" dirty="0" smtClean="0"/>
                        <a:t>38</a:t>
                      </a:r>
                      <a:endParaRPr lang="en-US" sz="1400" dirty="0"/>
                    </a:p>
                  </a:txBody>
                  <a:tcPr marL="68580" marR="68580" marT="34290" marB="34290"/>
                </a:tc>
                <a:tc>
                  <a:txBody>
                    <a:bodyPr/>
                    <a:lstStyle/>
                    <a:p>
                      <a:r>
                        <a:rPr lang="en-US" sz="1400" dirty="0" smtClean="0"/>
                        <a:t>17</a:t>
                      </a:r>
                      <a:endParaRPr lang="en-US" sz="1400" dirty="0"/>
                    </a:p>
                  </a:txBody>
                  <a:tcPr marL="68580" marR="68580" marT="34290" marB="34290"/>
                </a:tc>
                <a:extLst>
                  <a:ext uri="{0D108BD9-81ED-4DB2-BD59-A6C34878D82A}">
                    <a16:rowId xmlns:a16="http://schemas.microsoft.com/office/drawing/2014/main" val="3331035124"/>
                  </a:ext>
                </a:extLst>
              </a:tr>
              <a:tr h="285750">
                <a:tc>
                  <a:txBody>
                    <a:bodyPr/>
                    <a:lstStyle/>
                    <a:p>
                      <a:r>
                        <a:rPr lang="en-US" sz="1400" b="1" dirty="0" smtClean="0">
                          <a:solidFill>
                            <a:schemeClr val="bg1"/>
                          </a:solidFill>
                        </a:rPr>
                        <a:t>TOTAL</a:t>
                      </a:r>
                      <a:endParaRPr lang="en-US" sz="1400" b="1" dirty="0">
                        <a:solidFill>
                          <a:schemeClr val="bg1"/>
                        </a:solidFill>
                      </a:endParaRPr>
                    </a:p>
                  </a:txBody>
                  <a:tcPr marL="68580" marR="68580" marT="34290" marB="34290">
                    <a:solidFill>
                      <a:srgbClr val="002060"/>
                    </a:solidFill>
                  </a:tcPr>
                </a:tc>
                <a:tc>
                  <a:txBody>
                    <a:bodyPr/>
                    <a:lstStyle/>
                    <a:p>
                      <a:r>
                        <a:rPr lang="en-US" sz="1400" b="1" dirty="0" smtClean="0">
                          <a:solidFill>
                            <a:schemeClr val="bg1"/>
                          </a:solidFill>
                        </a:rPr>
                        <a:t>505</a:t>
                      </a:r>
                      <a:endParaRPr lang="en-US" sz="1400" b="1" dirty="0">
                        <a:solidFill>
                          <a:schemeClr val="bg1"/>
                        </a:solidFill>
                      </a:endParaRPr>
                    </a:p>
                  </a:txBody>
                  <a:tcPr marL="68580" marR="68580" marT="34290" marB="34290">
                    <a:solidFill>
                      <a:srgbClr val="002060"/>
                    </a:solidFill>
                  </a:tcPr>
                </a:tc>
                <a:tc>
                  <a:txBody>
                    <a:bodyPr/>
                    <a:lstStyle/>
                    <a:p>
                      <a:r>
                        <a:rPr lang="en-US" sz="1400" b="1" dirty="0" smtClean="0">
                          <a:solidFill>
                            <a:schemeClr val="bg1"/>
                          </a:solidFill>
                        </a:rPr>
                        <a:t>314</a:t>
                      </a:r>
                      <a:endParaRPr lang="en-US" sz="1400" b="1" dirty="0">
                        <a:solidFill>
                          <a:schemeClr val="bg1"/>
                        </a:solidFill>
                      </a:endParaRPr>
                    </a:p>
                  </a:txBody>
                  <a:tcPr marL="68580" marR="68580" marT="34290" marB="34290">
                    <a:solidFill>
                      <a:srgbClr val="002060"/>
                    </a:solidFill>
                  </a:tcPr>
                </a:tc>
                <a:extLst>
                  <a:ext uri="{0D108BD9-81ED-4DB2-BD59-A6C34878D82A}">
                    <a16:rowId xmlns:a16="http://schemas.microsoft.com/office/drawing/2014/main" val="2474305427"/>
                  </a:ext>
                </a:extLst>
              </a:tr>
            </a:tbl>
          </a:graphicData>
        </a:graphic>
      </p:graphicFrame>
      <p:sp>
        <p:nvSpPr>
          <p:cNvPr id="6" name="TextBox 5"/>
          <p:cNvSpPr txBox="1"/>
          <p:nvPr/>
        </p:nvSpPr>
        <p:spPr>
          <a:xfrm>
            <a:off x="355600" y="4476750"/>
            <a:ext cx="2491388" cy="307777"/>
          </a:xfrm>
          <a:prstGeom prst="rect">
            <a:avLst/>
          </a:prstGeom>
          <a:noFill/>
        </p:spPr>
        <p:txBody>
          <a:bodyPr wrap="none" rtlCol="0">
            <a:spAutoFit/>
          </a:bodyPr>
          <a:lstStyle/>
          <a:p>
            <a:pPr defTabSz="685783"/>
            <a:r>
              <a:rPr lang="en-US" sz="1400" dirty="0">
                <a:solidFill>
                  <a:srgbClr val="000000"/>
                </a:solidFill>
                <a:latin typeface="Arial"/>
              </a:rPr>
              <a:t>*2018 through June 30, 2025</a:t>
            </a:r>
          </a:p>
        </p:txBody>
      </p:sp>
    </p:spTree>
    <p:extLst>
      <p:ext uri="{BB962C8B-B14F-4D97-AF65-F5344CB8AC3E}">
        <p14:creationId xmlns:p14="http://schemas.microsoft.com/office/powerpoint/2010/main" val="4024804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Occupational PTSD Claims by Occupation*</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2066965"/>
              </p:ext>
            </p:extLst>
          </p:nvPr>
        </p:nvGraphicFramePr>
        <p:xfrm>
          <a:off x="381000" y="1028700"/>
          <a:ext cx="8382000" cy="35433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5600" y="4476750"/>
            <a:ext cx="2491388" cy="307777"/>
          </a:xfrm>
          <a:prstGeom prst="rect">
            <a:avLst/>
          </a:prstGeom>
          <a:noFill/>
        </p:spPr>
        <p:txBody>
          <a:bodyPr wrap="none" rtlCol="0">
            <a:spAutoFit/>
          </a:bodyPr>
          <a:lstStyle/>
          <a:p>
            <a:pPr defTabSz="685783"/>
            <a:r>
              <a:rPr lang="en-US" sz="1400" dirty="0">
                <a:solidFill>
                  <a:srgbClr val="000000"/>
                </a:solidFill>
                <a:latin typeface="Arial"/>
              </a:rPr>
              <a:t>*2018 through June 30, 2025</a:t>
            </a:r>
          </a:p>
        </p:txBody>
      </p:sp>
    </p:spTree>
    <p:extLst>
      <p:ext uri="{BB962C8B-B14F-4D97-AF65-F5344CB8AC3E}">
        <p14:creationId xmlns:p14="http://schemas.microsoft.com/office/powerpoint/2010/main" val="2492638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rPr>
              <a:t>Most Occupational PTSD Claims Are Accepted*</a:t>
            </a:r>
            <a:endParaRPr lang="en-US" sz="2400" dirty="0"/>
          </a:p>
        </p:txBody>
      </p:sp>
      <p:graphicFrame>
        <p:nvGraphicFramePr>
          <p:cNvPr id="4" name="Content Placeholder 3"/>
          <p:cNvGraphicFramePr>
            <a:graphicFrameLocks noGrp="1"/>
          </p:cNvGraphicFramePr>
          <p:nvPr>
            <p:ph idx="1"/>
            <p:extLst/>
          </p:nvPr>
        </p:nvGraphicFramePr>
        <p:xfrm>
          <a:off x="381001" y="1028700"/>
          <a:ext cx="8382000" cy="17145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1512599856"/>
                    </a:ext>
                  </a:extLst>
                </a:gridCol>
                <a:gridCol w="2794000">
                  <a:extLst>
                    <a:ext uri="{9D8B030D-6E8A-4147-A177-3AD203B41FA5}">
                      <a16:colId xmlns:a16="http://schemas.microsoft.com/office/drawing/2014/main" val="465968657"/>
                    </a:ext>
                  </a:extLst>
                </a:gridCol>
                <a:gridCol w="2794000">
                  <a:extLst>
                    <a:ext uri="{9D8B030D-6E8A-4147-A177-3AD203B41FA5}">
                      <a16:colId xmlns:a16="http://schemas.microsoft.com/office/drawing/2014/main" val="859942139"/>
                    </a:ext>
                  </a:extLst>
                </a:gridCol>
              </a:tblGrid>
              <a:tr h="285750">
                <a:tc gridSpan="3">
                  <a:txBody>
                    <a:bodyPr/>
                    <a:lstStyle/>
                    <a:p>
                      <a:pPr algn="ctr"/>
                      <a:r>
                        <a:rPr lang="en-US" sz="1400" dirty="0" smtClean="0">
                          <a:solidFill>
                            <a:schemeClr val="bg1"/>
                          </a:solidFill>
                        </a:rPr>
                        <a:t>Claim Determination Status (2018-2025)</a:t>
                      </a:r>
                      <a:endParaRPr lang="en-US" sz="1400" dirty="0">
                        <a:solidFill>
                          <a:schemeClr val="bg1"/>
                        </a:solidFill>
                      </a:endParaRPr>
                    </a:p>
                  </a:txBody>
                  <a:tcPr marL="68580" marR="68580" marT="34290" marB="34290">
                    <a:solidFill>
                      <a:srgbClr val="002060"/>
                    </a:solidFill>
                  </a:tcPr>
                </a:tc>
                <a:tc hMerge="1">
                  <a:txBody>
                    <a:bodyPr/>
                    <a:lstStyle/>
                    <a:p>
                      <a:endParaRPr lang="en-US" dirty="0"/>
                    </a:p>
                  </a:txBody>
                  <a:tcPr>
                    <a:solidFill>
                      <a:srgbClr val="002060"/>
                    </a:solidFill>
                  </a:tcPr>
                </a:tc>
                <a:tc hMerge="1">
                  <a:txBody>
                    <a:bodyPr/>
                    <a:lstStyle/>
                    <a:p>
                      <a:endParaRPr lang="en-US" dirty="0"/>
                    </a:p>
                  </a:txBody>
                  <a:tcPr>
                    <a:solidFill>
                      <a:srgbClr val="002060"/>
                    </a:solidFill>
                  </a:tcPr>
                </a:tc>
                <a:extLst>
                  <a:ext uri="{0D108BD9-81ED-4DB2-BD59-A6C34878D82A}">
                    <a16:rowId xmlns:a16="http://schemas.microsoft.com/office/drawing/2014/main" val="1879811122"/>
                  </a:ext>
                </a:extLst>
              </a:tr>
              <a:tr h="285750">
                <a:tc>
                  <a:txBody>
                    <a:bodyPr/>
                    <a:lstStyle/>
                    <a:p>
                      <a:r>
                        <a:rPr lang="en-US" sz="1400" b="1" dirty="0" smtClean="0"/>
                        <a:t>Status</a:t>
                      </a:r>
                      <a:endParaRPr lang="en-US" sz="1400" b="1" dirty="0"/>
                    </a:p>
                  </a:txBody>
                  <a:tcPr marL="68580" marR="68580" marT="34290" marB="34290">
                    <a:solidFill>
                      <a:schemeClr val="accent5">
                        <a:lumMod val="90000"/>
                      </a:schemeClr>
                    </a:solidFill>
                  </a:tcPr>
                </a:tc>
                <a:tc>
                  <a:txBody>
                    <a:bodyPr/>
                    <a:lstStyle/>
                    <a:p>
                      <a:r>
                        <a:rPr lang="en-US" sz="1400" b="1" dirty="0" smtClean="0"/>
                        <a:t>State Funded</a:t>
                      </a:r>
                      <a:endParaRPr lang="en-US" sz="1400" b="1" dirty="0"/>
                    </a:p>
                  </a:txBody>
                  <a:tcPr marL="68580" marR="68580" marT="34290" marB="34290">
                    <a:solidFill>
                      <a:schemeClr val="accent5">
                        <a:lumMod val="90000"/>
                      </a:schemeClr>
                    </a:solidFill>
                  </a:tcPr>
                </a:tc>
                <a:tc>
                  <a:txBody>
                    <a:bodyPr/>
                    <a:lstStyle/>
                    <a:p>
                      <a:r>
                        <a:rPr lang="en-US" sz="1400" b="1" dirty="0" smtClean="0"/>
                        <a:t>Self Insurance</a:t>
                      </a:r>
                      <a:endParaRPr lang="en-US" sz="1400" b="1" dirty="0"/>
                    </a:p>
                  </a:txBody>
                  <a:tcPr marL="68580" marR="68580" marT="34290" marB="34290">
                    <a:solidFill>
                      <a:schemeClr val="accent5">
                        <a:lumMod val="90000"/>
                      </a:schemeClr>
                    </a:solidFill>
                  </a:tcPr>
                </a:tc>
                <a:extLst>
                  <a:ext uri="{0D108BD9-81ED-4DB2-BD59-A6C34878D82A}">
                    <a16:rowId xmlns:a16="http://schemas.microsoft.com/office/drawing/2014/main" val="502205810"/>
                  </a:ext>
                </a:extLst>
              </a:tr>
              <a:tr h="285750">
                <a:tc>
                  <a:txBody>
                    <a:bodyPr/>
                    <a:lstStyle/>
                    <a:p>
                      <a:r>
                        <a:rPr lang="en-US" sz="1400" dirty="0" smtClean="0"/>
                        <a:t>Allowed</a:t>
                      </a:r>
                      <a:endParaRPr lang="en-US" sz="1400" dirty="0"/>
                    </a:p>
                  </a:txBody>
                  <a:tcPr marL="68580" marR="68580" marT="34290" marB="34290">
                    <a:solidFill>
                      <a:schemeClr val="bg1"/>
                    </a:solidFill>
                  </a:tcPr>
                </a:tc>
                <a:tc>
                  <a:txBody>
                    <a:bodyPr/>
                    <a:lstStyle/>
                    <a:p>
                      <a:r>
                        <a:rPr lang="en-US" sz="1400" dirty="0" smtClean="0"/>
                        <a:t>407 (81%)</a:t>
                      </a:r>
                      <a:endParaRPr lang="en-US" sz="1400" dirty="0"/>
                    </a:p>
                  </a:txBody>
                  <a:tcPr marL="68580" marR="68580" marT="34290" marB="34290">
                    <a:solidFill>
                      <a:schemeClr val="bg1"/>
                    </a:solidFill>
                  </a:tcPr>
                </a:tc>
                <a:tc>
                  <a:txBody>
                    <a:bodyPr/>
                    <a:lstStyle/>
                    <a:p>
                      <a:r>
                        <a:rPr lang="en-US" sz="1400" dirty="0" smtClean="0"/>
                        <a:t>244 (78%)</a:t>
                      </a:r>
                      <a:endParaRPr lang="en-US" sz="1400" dirty="0"/>
                    </a:p>
                  </a:txBody>
                  <a:tcPr marL="68580" marR="68580" marT="34290" marB="34290">
                    <a:solidFill>
                      <a:schemeClr val="bg1"/>
                    </a:solidFill>
                  </a:tcPr>
                </a:tc>
                <a:extLst>
                  <a:ext uri="{0D108BD9-81ED-4DB2-BD59-A6C34878D82A}">
                    <a16:rowId xmlns:a16="http://schemas.microsoft.com/office/drawing/2014/main" val="1140638478"/>
                  </a:ext>
                </a:extLst>
              </a:tr>
              <a:tr h="285750">
                <a:tc>
                  <a:txBody>
                    <a:bodyPr/>
                    <a:lstStyle/>
                    <a:p>
                      <a:r>
                        <a:rPr lang="en-US" sz="1400" dirty="0" smtClean="0"/>
                        <a:t>Rejected</a:t>
                      </a:r>
                      <a:endParaRPr lang="en-US" sz="1400" dirty="0"/>
                    </a:p>
                  </a:txBody>
                  <a:tcPr marL="68580" marR="68580" marT="34290" marB="34290">
                    <a:solidFill>
                      <a:schemeClr val="accent3">
                        <a:lumMod val="95000"/>
                      </a:schemeClr>
                    </a:solidFill>
                  </a:tcPr>
                </a:tc>
                <a:tc>
                  <a:txBody>
                    <a:bodyPr/>
                    <a:lstStyle/>
                    <a:p>
                      <a:r>
                        <a:rPr lang="en-US" sz="1400" dirty="0" smtClean="0"/>
                        <a:t>86 (17%)</a:t>
                      </a:r>
                      <a:endParaRPr lang="en-US" sz="1400" dirty="0"/>
                    </a:p>
                  </a:txBody>
                  <a:tcPr marL="68580" marR="68580" marT="34290" marB="34290">
                    <a:solidFill>
                      <a:schemeClr val="accent3">
                        <a:lumMod val="95000"/>
                      </a:schemeClr>
                    </a:solidFill>
                  </a:tcPr>
                </a:tc>
                <a:tc>
                  <a:txBody>
                    <a:bodyPr/>
                    <a:lstStyle/>
                    <a:p>
                      <a:r>
                        <a:rPr lang="en-US" sz="1400" dirty="0" smtClean="0"/>
                        <a:t>67 (21%)</a:t>
                      </a:r>
                      <a:endParaRPr lang="en-US" sz="1400" dirty="0"/>
                    </a:p>
                  </a:txBody>
                  <a:tcPr marL="68580" marR="68580" marT="34290" marB="34290">
                    <a:solidFill>
                      <a:schemeClr val="accent3">
                        <a:lumMod val="95000"/>
                      </a:schemeClr>
                    </a:solidFill>
                  </a:tcPr>
                </a:tc>
                <a:extLst>
                  <a:ext uri="{0D108BD9-81ED-4DB2-BD59-A6C34878D82A}">
                    <a16:rowId xmlns:a16="http://schemas.microsoft.com/office/drawing/2014/main" val="1631048859"/>
                  </a:ext>
                </a:extLst>
              </a:tr>
              <a:tr h="285750">
                <a:tc>
                  <a:txBody>
                    <a:bodyPr/>
                    <a:lstStyle/>
                    <a:p>
                      <a:r>
                        <a:rPr lang="en-US" sz="1400" dirty="0" smtClean="0"/>
                        <a:t>Provisional or Not Yet Allowed </a:t>
                      </a:r>
                      <a:endParaRPr lang="en-US" sz="1400" dirty="0"/>
                    </a:p>
                  </a:txBody>
                  <a:tcPr marL="68580" marR="68580" marT="34290" marB="34290">
                    <a:solidFill>
                      <a:schemeClr val="accent3">
                        <a:lumMod val="95000"/>
                      </a:schemeClr>
                    </a:solidFill>
                  </a:tcPr>
                </a:tc>
                <a:tc>
                  <a:txBody>
                    <a:bodyPr/>
                    <a:lstStyle/>
                    <a:p>
                      <a:r>
                        <a:rPr lang="en-US" sz="1400" dirty="0" smtClean="0"/>
                        <a:t>12 (2%)</a:t>
                      </a:r>
                      <a:endParaRPr lang="en-US" sz="1400" dirty="0"/>
                    </a:p>
                  </a:txBody>
                  <a:tcPr marL="68580" marR="68580" marT="34290" marB="34290">
                    <a:solidFill>
                      <a:schemeClr val="accent3">
                        <a:lumMod val="95000"/>
                      </a:schemeClr>
                    </a:solidFill>
                  </a:tcPr>
                </a:tc>
                <a:tc>
                  <a:txBody>
                    <a:bodyPr/>
                    <a:lstStyle/>
                    <a:p>
                      <a:r>
                        <a:rPr lang="en-US" sz="1400" dirty="0" smtClean="0"/>
                        <a:t>3 (1%)</a:t>
                      </a:r>
                      <a:endParaRPr lang="en-US" sz="1400" dirty="0"/>
                    </a:p>
                  </a:txBody>
                  <a:tcPr marL="68580" marR="68580" marT="34290" marB="34290">
                    <a:solidFill>
                      <a:schemeClr val="accent3">
                        <a:lumMod val="95000"/>
                      </a:schemeClr>
                    </a:solidFill>
                  </a:tcPr>
                </a:tc>
                <a:extLst>
                  <a:ext uri="{0D108BD9-81ED-4DB2-BD59-A6C34878D82A}">
                    <a16:rowId xmlns:a16="http://schemas.microsoft.com/office/drawing/2014/main" val="3365962272"/>
                  </a:ext>
                </a:extLst>
              </a:tr>
              <a:tr h="285750">
                <a:tc>
                  <a:txBody>
                    <a:bodyPr/>
                    <a:lstStyle/>
                    <a:p>
                      <a:r>
                        <a:rPr lang="en-US" sz="1400" b="1" dirty="0" smtClean="0">
                          <a:solidFill>
                            <a:schemeClr val="bg1"/>
                          </a:solidFill>
                        </a:rPr>
                        <a:t>Total</a:t>
                      </a:r>
                      <a:endParaRPr lang="en-US" sz="1400" b="1" dirty="0">
                        <a:solidFill>
                          <a:schemeClr val="bg1"/>
                        </a:solidFill>
                      </a:endParaRPr>
                    </a:p>
                  </a:txBody>
                  <a:tcPr marL="68580" marR="68580" marT="34290" marB="34290">
                    <a:solidFill>
                      <a:srgbClr val="002060"/>
                    </a:solidFill>
                  </a:tcPr>
                </a:tc>
                <a:tc>
                  <a:txBody>
                    <a:bodyPr/>
                    <a:lstStyle/>
                    <a:p>
                      <a:r>
                        <a:rPr lang="en-US" sz="1400" b="1" dirty="0" smtClean="0">
                          <a:solidFill>
                            <a:schemeClr val="bg1"/>
                          </a:solidFill>
                        </a:rPr>
                        <a:t>505</a:t>
                      </a:r>
                      <a:endParaRPr lang="en-US" sz="1400" b="1" dirty="0">
                        <a:solidFill>
                          <a:schemeClr val="bg1"/>
                        </a:solidFill>
                      </a:endParaRPr>
                    </a:p>
                  </a:txBody>
                  <a:tcPr marL="68580" marR="68580" marT="34290" marB="34290">
                    <a:solidFill>
                      <a:srgbClr val="002060"/>
                    </a:solidFill>
                  </a:tcPr>
                </a:tc>
                <a:tc>
                  <a:txBody>
                    <a:bodyPr/>
                    <a:lstStyle/>
                    <a:p>
                      <a:r>
                        <a:rPr lang="en-US" sz="1400" b="1" dirty="0" smtClean="0">
                          <a:solidFill>
                            <a:schemeClr val="bg1"/>
                          </a:solidFill>
                        </a:rPr>
                        <a:t>314</a:t>
                      </a:r>
                      <a:endParaRPr lang="en-US" sz="1400" b="1" dirty="0">
                        <a:solidFill>
                          <a:schemeClr val="bg1"/>
                        </a:solidFill>
                      </a:endParaRPr>
                    </a:p>
                  </a:txBody>
                  <a:tcPr marL="68580" marR="68580" marT="34290" marB="34290">
                    <a:solidFill>
                      <a:srgbClr val="002060"/>
                    </a:solidFill>
                  </a:tcPr>
                </a:tc>
                <a:extLst>
                  <a:ext uri="{0D108BD9-81ED-4DB2-BD59-A6C34878D82A}">
                    <a16:rowId xmlns:a16="http://schemas.microsoft.com/office/drawing/2014/main" val="1292103887"/>
                  </a:ext>
                </a:extLst>
              </a:tr>
            </a:tbl>
          </a:graphicData>
        </a:graphic>
      </p:graphicFrame>
      <p:sp>
        <p:nvSpPr>
          <p:cNvPr id="5" name="TextBox 4"/>
          <p:cNvSpPr txBox="1"/>
          <p:nvPr/>
        </p:nvSpPr>
        <p:spPr>
          <a:xfrm>
            <a:off x="355600" y="4476750"/>
            <a:ext cx="2491388" cy="307777"/>
          </a:xfrm>
          <a:prstGeom prst="rect">
            <a:avLst/>
          </a:prstGeom>
          <a:noFill/>
        </p:spPr>
        <p:txBody>
          <a:bodyPr wrap="none" rtlCol="0">
            <a:spAutoFit/>
          </a:bodyPr>
          <a:lstStyle/>
          <a:p>
            <a:pPr defTabSz="685783"/>
            <a:r>
              <a:rPr lang="en-US" sz="1400" dirty="0">
                <a:solidFill>
                  <a:srgbClr val="000000"/>
                </a:solidFill>
                <a:latin typeface="Arial"/>
              </a:rPr>
              <a:t>*2018 through June 30, 2025</a:t>
            </a:r>
          </a:p>
        </p:txBody>
      </p:sp>
    </p:spTree>
    <p:extLst>
      <p:ext uri="{BB962C8B-B14F-4D97-AF65-F5344CB8AC3E}">
        <p14:creationId xmlns:p14="http://schemas.microsoft.com/office/powerpoint/2010/main" val="3653776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Additional Efforts</a:t>
            </a:r>
            <a:endParaRPr lang="en-US" sz="2400" dirty="0"/>
          </a:p>
        </p:txBody>
      </p:sp>
      <p:sp>
        <p:nvSpPr>
          <p:cNvPr id="3" name="Subtitle 2"/>
          <p:cNvSpPr>
            <a:spLocks noGrp="1"/>
          </p:cNvSpPr>
          <p:nvPr>
            <p:ph type="subTitle" idx="1"/>
          </p:nvPr>
        </p:nvSpPr>
        <p:spPr/>
        <p:txBody>
          <a:bodyPr/>
          <a:lstStyle/>
          <a:p>
            <a:r>
              <a:rPr lang="en-US" sz="2000" dirty="0" smtClean="0"/>
              <a:t>Designed to Enhance Worker-Centric Care</a:t>
            </a:r>
            <a:endParaRPr lang="en-US" sz="2000" dirty="0"/>
          </a:p>
        </p:txBody>
      </p:sp>
    </p:spTree>
    <p:extLst>
      <p:ext uri="{BB962C8B-B14F-4D97-AF65-F5344CB8AC3E}">
        <p14:creationId xmlns:p14="http://schemas.microsoft.com/office/powerpoint/2010/main" val="1510447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384135"/>
            <a:ext cx="8382000" cy="382156"/>
          </a:xfrm>
          <a:prstGeom prst="rect">
            <a:avLst/>
          </a:prstGeom>
        </p:spPr>
        <p:txBody>
          <a:bodyPr vert="horz" wrap="square" lIns="0" tIns="12700" rIns="0" bIns="0" numCol="1" rtlCol="0" anchor="ctr" anchorCtr="0" compatLnSpc="1">
            <a:prstTxWarp prst="textNoShape">
              <a:avLst/>
            </a:prstTxWarp>
            <a:spAutoFit/>
          </a:bodyPr>
          <a:lstStyle/>
          <a:p>
            <a:pPr marL="12700">
              <a:spcBef>
                <a:spcPts val="100"/>
              </a:spcBef>
            </a:pPr>
            <a:r>
              <a:rPr lang="en-US" sz="2400" spc="-5" dirty="0">
                <a:latin typeface="+mn-lt"/>
              </a:rPr>
              <a:t>Jennifer Jutte, PhD, ABPP, MPH</a:t>
            </a:r>
            <a:endParaRPr sz="2400" dirty="0">
              <a:latin typeface="+mn-lt"/>
            </a:endParaRPr>
          </a:p>
        </p:txBody>
      </p:sp>
      <p:sp>
        <p:nvSpPr>
          <p:cNvPr id="31" name="object 31"/>
          <p:cNvSpPr txBox="1">
            <a:spLocks noGrp="1"/>
          </p:cNvSpPr>
          <p:nvPr>
            <p:ph type="sldNum" sz="quarter" idx="4294967295"/>
          </p:nvPr>
        </p:nvSpPr>
        <p:spPr>
          <a:xfrm>
            <a:off x="0" y="0"/>
            <a:ext cx="0" cy="269304"/>
          </a:xfrm>
          <a:prstGeom prst="rect">
            <a:avLst/>
          </a:prstGeom>
        </p:spPr>
        <p:txBody>
          <a:bodyPr vert="horz" wrap="square" lIns="0" tIns="0" rIns="0" bIns="0" rtlCol="0">
            <a:spAutoFit/>
          </a:bodyPr>
          <a:lstStyle/>
          <a:p>
            <a:pPr marL="38099" defTabSz="914378" eaLnBrk="1" fontAlgn="auto" hangingPunct="1">
              <a:lnSpc>
                <a:spcPts val="2090"/>
              </a:lnSpc>
              <a:spcBef>
                <a:spcPts val="0"/>
              </a:spcBef>
              <a:spcAft>
                <a:spcPts val="0"/>
              </a:spcAft>
              <a:defRPr/>
            </a:pPr>
            <a:fld id="{81D60167-4931-47E6-BA6A-407CBD079E47}" type="slidenum">
              <a:rPr spc="-5" dirty="0">
                <a:solidFill>
                  <a:prstClr val="white"/>
                </a:solidFill>
                <a:latin typeface="+mn-lt"/>
                <a:cs typeface="Arial"/>
              </a:rPr>
              <a:pPr marL="38099" defTabSz="914378" eaLnBrk="1" fontAlgn="auto" hangingPunct="1">
                <a:lnSpc>
                  <a:spcPts val="2090"/>
                </a:lnSpc>
                <a:spcBef>
                  <a:spcPts val="0"/>
                </a:spcBef>
                <a:spcAft>
                  <a:spcPts val="0"/>
                </a:spcAft>
                <a:defRPr/>
              </a:pPr>
              <a:t>4</a:t>
            </a:fld>
            <a:endParaRPr spc="-5" dirty="0">
              <a:solidFill>
                <a:prstClr val="white"/>
              </a:solidFill>
              <a:latin typeface="+mn-lt"/>
              <a:cs typeface="Arial"/>
            </a:endParaRPr>
          </a:p>
        </p:txBody>
      </p:sp>
      <p:sp>
        <p:nvSpPr>
          <p:cNvPr id="3" name="object 3"/>
          <p:cNvSpPr/>
          <p:nvPr/>
        </p:nvSpPr>
        <p:spPr>
          <a:xfrm>
            <a:off x="365205" y="1157234"/>
            <a:ext cx="8418830" cy="1010919"/>
          </a:xfrm>
          <a:custGeom>
            <a:avLst/>
            <a:gdLst/>
            <a:ahLst/>
            <a:cxnLst/>
            <a:rect l="l" t="t" r="r" b="b"/>
            <a:pathLst>
              <a:path w="8418830" h="1010919">
                <a:moveTo>
                  <a:pt x="0" y="1010412"/>
                </a:moveTo>
                <a:lnTo>
                  <a:pt x="8418576" y="1010412"/>
                </a:lnTo>
                <a:lnTo>
                  <a:pt x="8418576" y="0"/>
                </a:lnTo>
                <a:lnTo>
                  <a:pt x="0" y="0"/>
                </a:lnTo>
                <a:lnTo>
                  <a:pt x="0" y="1010412"/>
                </a:lnTo>
                <a:close/>
              </a:path>
            </a:pathLst>
          </a:custGeom>
          <a:solidFill>
            <a:srgbClr val="759F95"/>
          </a:solidFill>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4" name="object 4"/>
          <p:cNvSpPr txBox="1"/>
          <p:nvPr/>
        </p:nvSpPr>
        <p:spPr>
          <a:xfrm>
            <a:off x="609451" y="1203081"/>
            <a:ext cx="7925434" cy="923971"/>
          </a:xfrm>
          <a:prstGeom prst="rect">
            <a:avLst/>
          </a:prstGeom>
        </p:spPr>
        <p:txBody>
          <a:bodyPr vert="horz" wrap="square" lIns="0" tIns="76835" rIns="0" bIns="0" rtlCol="0">
            <a:spAutoFit/>
          </a:bodyPr>
          <a:lstStyle/>
          <a:p>
            <a:pPr marL="2879018" marR="5080" indent="-2866953" algn="ctr" defTabSz="914378" eaLnBrk="1" fontAlgn="auto" hangingPunct="1">
              <a:lnSpc>
                <a:spcPts val="3000"/>
              </a:lnSpc>
              <a:spcBef>
                <a:spcPts val="605"/>
              </a:spcBef>
              <a:spcAft>
                <a:spcPts val="0"/>
              </a:spcAft>
              <a:defRPr/>
            </a:pPr>
            <a:r>
              <a:rPr lang="en-US" sz="2800" dirty="0">
                <a:solidFill>
                  <a:srgbClr val="FFFFFF"/>
                </a:solidFill>
                <a:latin typeface="+mn-lt"/>
                <a:cs typeface="Arial"/>
              </a:rPr>
              <a:t>Associate Medical Director for Psychology</a:t>
            </a:r>
          </a:p>
          <a:p>
            <a:pPr marL="2879018" marR="5080" indent="-2866953" algn="ctr" defTabSz="914378" eaLnBrk="1" fontAlgn="auto" hangingPunct="1">
              <a:lnSpc>
                <a:spcPts val="3000"/>
              </a:lnSpc>
              <a:spcBef>
                <a:spcPts val="605"/>
              </a:spcBef>
              <a:spcAft>
                <a:spcPts val="0"/>
              </a:spcAft>
              <a:defRPr/>
            </a:pPr>
            <a:r>
              <a:rPr lang="en-US" sz="2800" dirty="0">
                <a:solidFill>
                  <a:srgbClr val="FFFFFF"/>
                </a:solidFill>
                <a:latin typeface="+mn-lt"/>
                <a:cs typeface="Arial"/>
              </a:rPr>
              <a:t>New Leadership Role That Includes:</a:t>
            </a:r>
            <a:endParaRPr sz="2800" dirty="0">
              <a:solidFill>
                <a:prstClr val="black"/>
              </a:solidFill>
              <a:latin typeface="+mn-lt"/>
              <a:cs typeface="Arial"/>
            </a:endParaRPr>
          </a:p>
        </p:txBody>
      </p:sp>
      <p:sp>
        <p:nvSpPr>
          <p:cNvPr id="5" name="object 5"/>
          <p:cNvSpPr/>
          <p:nvPr/>
        </p:nvSpPr>
        <p:spPr>
          <a:xfrm>
            <a:off x="365966" y="2168408"/>
            <a:ext cx="1051560" cy="2123440"/>
          </a:xfrm>
          <a:custGeom>
            <a:avLst/>
            <a:gdLst/>
            <a:ahLst/>
            <a:cxnLst/>
            <a:rect l="l" t="t" r="r" b="b"/>
            <a:pathLst>
              <a:path w="1051560" h="2123440">
                <a:moveTo>
                  <a:pt x="0" y="2122932"/>
                </a:moveTo>
                <a:lnTo>
                  <a:pt x="1051560" y="2122932"/>
                </a:lnTo>
                <a:lnTo>
                  <a:pt x="1051560" y="0"/>
                </a:lnTo>
                <a:lnTo>
                  <a:pt x="0" y="0"/>
                </a:lnTo>
                <a:lnTo>
                  <a:pt x="0" y="2122932"/>
                </a:lnTo>
                <a:close/>
              </a:path>
            </a:pathLst>
          </a:custGeom>
          <a:solidFill>
            <a:srgbClr val="7AA79D"/>
          </a:solidFill>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6" name="object 6"/>
          <p:cNvSpPr/>
          <p:nvPr/>
        </p:nvSpPr>
        <p:spPr>
          <a:xfrm>
            <a:off x="365966" y="2168408"/>
            <a:ext cx="1051560" cy="2123440"/>
          </a:xfrm>
          <a:custGeom>
            <a:avLst/>
            <a:gdLst/>
            <a:ahLst/>
            <a:cxnLst/>
            <a:rect l="l" t="t" r="r" b="b"/>
            <a:pathLst>
              <a:path w="1051560" h="2123440">
                <a:moveTo>
                  <a:pt x="0" y="2122932"/>
                </a:moveTo>
                <a:lnTo>
                  <a:pt x="1051560" y="2122932"/>
                </a:lnTo>
                <a:lnTo>
                  <a:pt x="1051560" y="0"/>
                </a:lnTo>
                <a:lnTo>
                  <a:pt x="0" y="0"/>
                </a:lnTo>
                <a:lnTo>
                  <a:pt x="0" y="2122932"/>
                </a:lnTo>
                <a:close/>
              </a:path>
            </a:pathLst>
          </a:custGeom>
          <a:ln w="25908">
            <a:solidFill>
              <a:srgbClr val="FFFFFF"/>
            </a:solidFill>
          </a:ln>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7" name="object 7"/>
          <p:cNvSpPr txBox="1"/>
          <p:nvPr/>
        </p:nvSpPr>
        <p:spPr>
          <a:xfrm>
            <a:off x="404322" y="2716414"/>
            <a:ext cx="974725" cy="990784"/>
          </a:xfrm>
          <a:prstGeom prst="rect">
            <a:avLst/>
          </a:prstGeom>
        </p:spPr>
        <p:txBody>
          <a:bodyPr vert="horz" wrap="square" lIns="0" tIns="37465" rIns="0" bIns="0" rtlCol="0">
            <a:spAutoFit/>
          </a:bodyPr>
          <a:lstStyle/>
          <a:p>
            <a:pPr marL="12065" marR="5080" indent="-1905" algn="ctr" defTabSz="914378" eaLnBrk="1" fontAlgn="auto" hangingPunct="1">
              <a:lnSpc>
                <a:spcPct val="86400"/>
              </a:lnSpc>
              <a:spcBef>
                <a:spcPts val="295"/>
              </a:spcBef>
              <a:spcAft>
                <a:spcPts val="0"/>
              </a:spcAft>
              <a:defRPr/>
            </a:pPr>
            <a:r>
              <a:rPr lang="en-US" sz="1200" spc="-5" dirty="0">
                <a:solidFill>
                  <a:srgbClr val="FFFFFF"/>
                </a:solidFill>
                <a:latin typeface="+mn-lt"/>
                <a:cs typeface="Arial"/>
              </a:rPr>
              <a:t>Ensure quality care and support providers in achieving that goal</a:t>
            </a:r>
            <a:r>
              <a:rPr sz="1200" dirty="0">
                <a:solidFill>
                  <a:srgbClr val="FFFFFF"/>
                </a:solidFill>
                <a:latin typeface="+mn-lt"/>
                <a:cs typeface="Arial"/>
              </a:rPr>
              <a:t>.</a:t>
            </a:r>
            <a:endParaRPr sz="1200" dirty="0">
              <a:solidFill>
                <a:prstClr val="black"/>
              </a:solidFill>
              <a:latin typeface="+mn-lt"/>
              <a:cs typeface="Arial"/>
            </a:endParaRPr>
          </a:p>
        </p:txBody>
      </p:sp>
      <p:sp>
        <p:nvSpPr>
          <p:cNvPr id="8" name="object 8"/>
          <p:cNvSpPr/>
          <p:nvPr/>
        </p:nvSpPr>
        <p:spPr>
          <a:xfrm>
            <a:off x="1417527" y="2168408"/>
            <a:ext cx="1053465" cy="2123440"/>
          </a:xfrm>
          <a:custGeom>
            <a:avLst/>
            <a:gdLst/>
            <a:ahLst/>
            <a:cxnLst/>
            <a:rect l="l" t="t" r="r" b="b"/>
            <a:pathLst>
              <a:path w="1053464" h="2123440">
                <a:moveTo>
                  <a:pt x="0" y="2122932"/>
                </a:moveTo>
                <a:lnTo>
                  <a:pt x="1053084" y="2122932"/>
                </a:lnTo>
                <a:lnTo>
                  <a:pt x="1053084" y="0"/>
                </a:lnTo>
                <a:lnTo>
                  <a:pt x="0" y="0"/>
                </a:lnTo>
                <a:lnTo>
                  <a:pt x="0" y="2122932"/>
                </a:lnTo>
                <a:close/>
              </a:path>
            </a:pathLst>
          </a:custGeom>
          <a:solidFill>
            <a:srgbClr val="7CA48B"/>
          </a:solidFill>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9" name="object 9"/>
          <p:cNvSpPr/>
          <p:nvPr/>
        </p:nvSpPr>
        <p:spPr>
          <a:xfrm>
            <a:off x="1417527" y="2168408"/>
            <a:ext cx="1053465" cy="2123440"/>
          </a:xfrm>
          <a:custGeom>
            <a:avLst/>
            <a:gdLst/>
            <a:ahLst/>
            <a:cxnLst/>
            <a:rect l="l" t="t" r="r" b="b"/>
            <a:pathLst>
              <a:path w="1053464" h="2123440">
                <a:moveTo>
                  <a:pt x="0" y="2122932"/>
                </a:moveTo>
                <a:lnTo>
                  <a:pt x="1053084" y="2122932"/>
                </a:lnTo>
                <a:lnTo>
                  <a:pt x="1053084" y="0"/>
                </a:lnTo>
                <a:lnTo>
                  <a:pt x="0" y="0"/>
                </a:lnTo>
                <a:lnTo>
                  <a:pt x="0" y="2122932"/>
                </a:lnTo>
                <a:close/>
              </a:path>
            </a:pathLst>
          </a:custGeom>
          <a:ln w="25907">
            <a:solidFill>
              <a:srgbClr val="FFFFFF"/>
            </a:solidFill>
          </a:ln>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10" name="object 10"/>
          <p:cNvSpPr txBox="1"/>
          <p:nvPr/>
        </p:nvSpPr>
        <p:spPr>
          <a:xfrm>
            <a:off x="1452197" y="2479558"/>
            <a:ext cx="983615" cy="1467261"/>
          </a:xfrm>
          <a:prstGeom prst="rect">
            <a:avLst/>
          </a:prstGeom>
        </p:spPr>
        <p:txBody>
          <a:bodyPr vert="horz" wrap="square" lIns="0" tIns="37465" rIns="0" bIns="0" rtlCol="0">
            <a:spAutoFit/>
          </a:bodyPr>
          <a:lstStyle/>
          <a:p>
            <a:pPr marL="12700" marR="5080" indent="-635" algn="ctr" defTabSz="914378" eaLnBrk="1" fontAlgn="auto" hangingPunct="1">
              <a:lnSpc>
                <a:spcPct val="86400"/>
              </a:lnSpc>
              <a:spcBef>
                <a:spcPts val="295"/>
              </a:spcBef>
              <a:spcAft>
                <a:spcPts val="0"/>
              </a:spcAft>
              <a:defRPr/>
            </a:pPr>
            <a:r>
              <a:rPr sz="1200" spc="-5" dirty="0">
                <a:solidFill>
                  <a:srgbClr val="FFFFFF"/>
                </a:solidFill>
                <a:latin typeface="+mn-lt"/>
                <a:cs typeface="Arial"/>
              </a:rPr>
              <a:t>Convene  critical  </a:t>
            </a:r>
            <a:r>
              <a:rPr sz="1200" dirty="0">
                <a:solidFill>
                  <a:srgbClr val="FFFFFF"/>
                </a:solidFill>
                <a:latin typeface="+mn-lt"/>
                <a:cs typeface="Arial"/>
              </a:rPr>
              <a:t>discussions</a:t>
            </a:r>
            <a:r>
              <a:rPr sz="1200" spc="-100" dirty="0">
                <a:solidFill>
                  <a:srgbClr val="FFFFFF"/>
                </a:solidFill>
                <a:latin typeface="+mn-lt"/>
                <a:cs typeface="Arial"/>
              </a:rPr>
              <a:t> </a:t>
            </a:r>
            <a:r>
              <a:rPr sz="1200" dirty="0">
                <a:solidFill>
                  <a:srgbClr val="FFFFFF"/>
                </a:solidFill>
                <a:latin typeface="+mn-lt"/>
                <a:cs typeface="Arial"/>
              </a:rPr>
              <a:t>to  </a:t>
            </a:r>
            <a:r>
              <a:rPr sz="1200" spc="-5" dirty="0">
                <a:solidFill>
                  <a:srgbClr val="FFFFFF"/>
                </a:solidFill>
                <a:latin typeface="+mn-lt"/>
                <a:cs typeface="Arial"/>
              </a:rPr>
              <a:t>resolve  differences</a:t>
            </a:r>
            <a:r>
              <a:rPr sz="1200" spc="-80" dirty="0">
                <a:solidFill>
                  <a:srgbClr val="FFFFFF"/>
                </a:solidFill>
                <a:latin typeface="+mn-lt"/>
                <a:cs typeface="Arial"/>
              </a:rPr>
              <a:t> </a:t>
            </a:r>
            <a:r>
              <a:rPr sz="1200" spc="-5" dirty="0">
                <a:solidFill>
                  <a:srgbClr val="FFFFFF"/>
                </a:solidFill>
                <a:latin typeface="+mn-lt"/>
                <a:cs typeface="Arial"/>
              </a:rPr>
              <a:t>so  workers get  proper and  necessary  </a:t>
            </a:r>
            <a:r>
              <a:rPr sz="1200" dirty="0">
                <a:solidFill>
                  <a:srgbClr val="FFFFFF"/>
                </a:solidFill>
                <a:latin typeface="+mn-lt"/>
                <a:cs typeface="Arial"/>
              </a:rPr>
              <a:t>care.</a:t>
            </a:r>
            <a:endParaRPr sz="1200" dirty="0">
              <a:solidFill>
                <a:prstClr val="black"/>
              </a:solidFill>
              <a:latin typeface="+mn-lt"/>
              <a:cs typeface="Arial"/>
            </a:endParaRPr>
          </a:p>
        </p:txBody>
      </p:sp>
      <p:sp>
        <p:nvSpPr>
          <p:cNvPr id="11" name="object 11"/>
          <p:cNvSpPr/>
          <p:nvPr/>
        </p:nvSpPr>
        <p:spPr>
          <a:xfrm>
            <a:off x="2470610" y="2168408"/>
            <a:ext cx="1051560" cy="2123440"/>
          </a:xfrm>
          <a:custGeom>
            <a:avLst/>
            <a:gdLst/>
            <a:ahLst/>
            <a:cxnLst/>
            <a:rect l="l" t="t" r="r" b="b"/>
            <a:pathLst>
              <a:path w="1051560" h="2123440">
                <a:moveTo>
                  <a:pt x="0" y="2122932"/>
                </a:moveTo>
                <a:lnTo>
                  <a:pt x="1051559" y="2122932"/>
                </a:lnTo>
                <a:lnTo>
                  <a:pt x="1051559" y="0"/>
                </a:lnTo>
                <a:lnTo>
                  <a:pt x="0" y="0"/>
                </a:lnTo>
                <a:lnTo>
                  <a:pt x="0" y="2122932"/>
                </a:lnTo>
                <a:close/>
              </a:path>
            </a:pathLst>
          </a:custGeom>
          <a:solidFill>
            <a:srgbClr val="81A180"/>
          </a:solidFill>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12" name="object 12"/>
          <p:cNvSpPr/>
          <p:nvPr/>
        </p:nvSpPr>
        <p:spPr>
          <a:xfrm>
            <a:off x="2470610" y="2168408"/>
            <a:ext cx="1051560" cy="2123440"/>
          </a:xfrm>
          <a:custGeom>
            <a:avLst/>
            <a:gdLst/>
            <a:ahLst/>
            <a:cxnLst/>
            <a:rect l="l" t="t" r="r" b="b"/>
            <a:pathLst>
              <a:path w="1051560" h="2123440">
                <a:moveTo>
                  <a:pt x="0" y="2122932"/>
                </a:moveTo>
                <a:lnTo>
                  <a:pt x="1051559" y="2122932"/>
                </a:lnTo>
                <a:lnTo>
                  <a:pt x="1051559" y="0"/>
                </a:lnTo>
                <a:lnTo>
                  <a:pt x="0" y="0"/>
                </a:lnTo>
                <a:lnTo>
                  <a:pt x="0" y="2122932"/>
                </a:lnTo>
                <a:close/>
              </a:path>
            </a:pathLst>
          </a:custGeom>
          <a:ln w="25907">
            <a:solidFill>
              <a:srgbClr val="FFFFFF"/>
            </a:solidFill>
          </a:ln>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13" name="object 13"/>
          <p:cNvSpPr txBox="1"/>
          <p:nvPr/>
        </p:nvSpPr>
        <p:spPr>
          <a:xfrm>
            <a:off x="2524459" y="2716414"/>
            <a:ext cx="942975" cy="831959"/>
          </a:xfrm>
          <a:prstGeom prst="rect">
            <a:avLst/>
          </a:prstGeom>
        </p:spPr>
        <p:txBody>
          <a:bodyPr vert="horz" wrap="square" lIns="0" tIns="37465" rIns="0" bIns="0" rtlCol="0">
            <a:spAutoFit/>
          </a:bodyPr>
          <a:lstStyle/>
          <a:p>
            <a:pPr marL="12065" marR="5080" algn="ctr" defTabSz="914378" eaLnBrk="1" fontAlgn="auto" hangingPunct="1">
              <a:lnSpc>
                <a:spcPct val="86400"/>
              </a:lnSpc>
              <a:spcBef>
                <a:spcPts val="295"/>
              </a:spcBef>
              <a:spcAft>
                <a:spcPts val="0"/>
              </a:spcAft>
              <a:defRPr/>
            </a:pPr>
            <a:r>
              <a:rPr sz="1200" spc="-5" dirty="0">
                <a:solidFill>
                  <a:srgbClr val="FFFFFF"/>
                </a:solidFill>
                <a:latin typeface="+mn-lt"/>
                <a:cs typeface="Arial"/>
              </a:rPr>
              <a:t>Provide</a:t>
            </a:r>
            <a:r>
              <a:rPr sz="1200" dirty="0">
                <a:solidFill>
                  <a:srgbClr val="FFFFFF"/>
                </a:solidFill>
                <a:latin typeface="+mn-lt"/>
                <a:cs typeface="Arial"/>
              </a:rPr>
              <a:t>  </a:t>
            </a:r>
            <a:r>
              <a:rPr sz="1200" spc="-5" dirty="0">
                <a:solidFill>
                  <a:srgbClr val="FFFFFF"/>
                </a:solidFill>
                <a:latin typeface="+mn-lt"/>
                <a:cs typeface="Arial"/>
              </a:rPr>
              <a:t>expertise </a:t>
            </a:r>
            <a:r>
              <a:rPr sz="1200" dirty="0">
                <a:solidFill>
                  <a:srgbClr val="FFFFFF"/>
                </a:solidFill>
                <a:latin typeface="+mn-lt"/>
                <a:cs typeface="Arial"/>
              </a:rPr>
              <a:t>to  inform sound  </a:t>
            </a:r>
            <a:r>
              <a:rPr sz="1200" spc="-5" dirty="0">
                <a:solidFill>
                  <a:srgbClr val="FFFFFF"/>
                </a:solidFill>
                <a:latin typeface="+mn-lt"/>
                <a:cs typeface="Arial"/>
              </a:rPr>
              <a:t>policy  de</a:t>
            </a:r>
            <a:r>
              <a:rPr sz="1200" spc="-15" dirty="0">
                <a:solidFill>
                  <a:srgbClr val="FFFFFF"/>
                </a:solidFill>
                <a:latin typeface="+mn-lt"/>
                <a:cs typeface="Arial"/>
              </a:rPr>
              <a:t>v</a:t>
            </a:r>
            <a:r>
              <a:rPr sz="1200" spc="-5" dirty="0">
                <a:solidFill>
                  <a:srgbClr val="FFFFFF"/>
                </a:solidFill>
                <a:latin typeface="+mn-lt"/>
                <a:cs typeface="Arial"/>
              </a:rPr>
              <a:t>elo</a:t>
            </a:r>
            <a:r>
              <a:rPr sz="1200" dirty="0">
                <a:solidFill>
                  <a:srgbClr val="FFFFFF"/>
                </a:solidFill>
                <a:latin typeface="+mn-lt"/>
                <a:cs typeface="Arial"/>
              </a:rPr>
              <a:t>p</a:t>
            </a:r>
            <a:r>
              <a:rPr sz="1200" spc="5" dirty="0">
                <a:solidFill>
                  <a:srgbClr val="FFFFFF"/>
                </a:solidFill>
                <a:latin typeface="+mn-lt"/>
                <a:cs typeface="Arial"/>
              </a:rPr>
              <a:t>m</a:t>
            </a:r>
            <a:r>
              <a:rPr sz="1200" spc="-5" dirty="0">
                <a:solidFill>
                  <a:srgbClr val="FFFFFF"/>
                </a:solidFill>
                <a:latin typeface="+mn-lt"/>
                <a:cs typeface="Arial"/>
              </a:rPr>
              <a:t>en</a:t>
            </a:r>
            <a:r>
              <a:rPr sz="1200" dirty="0">
                <a:solidFill>
                  <a:srgbClr val="FFFFFF"/>
                </a:solidFill>
                <a:latin typeface="+mn-lt"/>
                <a:cs typeface="Arial"/>
              </a:rPr>
              <a:t>t.</a:t>
            </a:r>
            <a:endParaRPr sz="1200" dirty="0">
              <a:solidFill>
                <a:prstClr val="black"/>
              </a:solidFill>
              <a:latin typeface="+mn-lt"/>
              <a:cs typeface="Arial"/>
            </a:endParaRPr>
          </a:p>
        </p:txBody>
      </p:sp>
      <p:sp>
        <p:nvSpPr>
          <p:cNvPr id="14" name="object 14"/>
          <p:cNvSpPr/>
          <p:nvPr/>
        </p:nvSpPr>
        <p:spPr>
          <a:xfrm>
            <a:off x="3522170" y="2168408"/>
            <a:ext cx="1053465" cy="2123440"/>
          </a:xfrm>
          <a:custGeom>
            <a:avLst/>
            <a:gdLst/>
            <a:ahLst/>
            <a:cxnLst/>
            <a:rect l="l" t="t" r="r" b="b"/>
            <a:pathLst>
              <a:path w="1053464" h="2123440">
                <a:moveTo>
                  <a:pt x="0" y="2122932"/>
                </a:moveTo>
                <a:lnTo>
                  <a:pt x="1053084" y="2122932"/>
                </a:lnTo>
                <a:lnTo>
                  <a:pt x="1053084" y="0"/>
                </a:lnTo>
                <a:lnTo>
                  <a:pt x="0" y="0"/>
                </a:lnTo>
                <a:lnTo>
                  <a:pt x="0" y="2122932"/>
                </a:lnTo>
                <a:close/>
              </a:path>
            </a:pathLst>
          </a:custGeom>
          <a:solidFill>
            <a:srgbClr val="8F9F82"/>
          </a:solidFill>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15" name="object 15"/>
          <p:cNvSpPr/>
          <p:nvPr/>
        </p:nvSpPr>
        <p:spPr>
          <a:xfrm>
            <a:off x="3522170" y="2168408"/>
            <a:ext cx="1053465" cy="2123440"/>
          </a:xfrm>
          <a:custGeom>
            <a:avLst/>
            <a:gdLst/>
            <a:ahLst/>
            <a:cxnLst/>
            <a:rect l="l" t="t" r="r" b="b"/>
            <a:pathLst>
              <a:path w="1053464" h="2123440">
                <a:moveTo>
                  <a:pt x="0" y="2122932"/>
                </a:moveTo>
                <a:lnTo>
                  <a:pt x="1053084" y="2122932"/>
                </a:lnTo>
                <a:lnTo>
                  <a:pt x="1053084" y="0"/>
                </a:lnTo>
                <a:lnTo>
                  <a:pt x="0" y="0"/>
                </a:lnTo>
                <a:lnTo>
                  <a:pt x="0" y="2122932"/>
                </a:lnTo>
                <a:close/>
              </a:path>
            </a:pathLst>
          </a:custGeom>
          <a:ln w="25908">
            <a:solidFill>
              <a:srgbClr val="FFFFFF"/>
            </a:solidFill>
          </a:ln>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16" name="object 16"/>
          <p:cNvSpPr txBox="1"/>
          <p:nvPr/>
        </p:nvSpPr>
        <p:spPr>
          <a:xfrm>
            <a:off x="3558747" y="2479558"/>
            <a:ext cx="978535" cy="1467261"/>
          </a:xfrm>
          <a:prstGeom prst="rect">
            <a:avLst/>
          </a:prstGeom>
        </p:spPr>
        <p:txBody>
          <a:bodyPr vert="horz" wrap="square" lIns="0" tIns="37465" rIns="0" bIns="0" rtlCol="0">
            <a:spAutoFit/>
          </a:bodyPr>
          <a:lstStyle/>
          <a:p>
            <a:pPr marL="12700" marR="5080" indent="1905" algn="ctr" defTabSz="914378" eaLnBrk="1" fontAlgn="auto" hangingPunct="1">
              <a:lnSpc>
                <a:spcPct val="86400"/>
              </a:lnSpc>
              <a:spcBef>
                <a:spcPts val="295"/>
              </a:spcBef>
              <a:spcAft>
                <a:spcPts val="0"/>
              </a:spcAft>
              <a:defRPr/>
            </a:pPr>
            <a:r>
              <a:rPr sz="1200" dirty="0">
                <a:solidFill>
                  <a:srgbClr val="FFFFFF"/>
                </a:solidFill>
                <a:latin typeface="+mn-lt"/>
                <a:cs typeface="Arial"/>
              </a:rPr>
              <a:t>Represent  </a:t>
            </a:r>
            <a:r>
              <a:rPr sz="1200" spc="-5" dirty="0">
                <a:solidFill>
                  <a:srgbClr val="FFFFFF"/>
                </a:solidFill>
                <a:latin typeface="+mn-lt"/>
                <a:cs typeface="Arial"/>
              </a:rPr>
              <a:t>workers’  </a:t>
            </a:r>
            <a:r>
              <a:rPr sz="1200" dirty="0">
                <a:solidFill>
                  <a:srgbClr val="FFFFFF"/>
                </a:solidFill>
                <a:latin typeface="+mn-lt"/>
                <a:cs typeface="Arial"/>
              </a:rPr>
              <a:t>co</a:t>
            </a:r>
            <a:r>
              <a:rPr sz="1200" spc="5" dirty="0">
                <a:solidFill>
                  <a:srgbClr val="FFFFFF"/>
                </a:solidFill>
                <a:latin typeface="+mn-lt"/>
                <a:cs typeface="Arial"/>
              </a:rPr>
              <a:t>m</a:t>
            </a:r>
            <a:r>
              <a:rPr sz="1200" dirty="0">
                <a:solidFill>
                  <a:srgbClr val="FFFFFF"/>
                </a:solidFill>
                <a:latin typeface="+mn-lt"/>
                <a:cs typeface="Arial"/>
              </a:rPr>
              <a:t>p</a:t>
            </a:r>
            <a:r>
              <a:rPr sz="1200" spc="5" dirty="0">
                <a:solidFill>
                  <a:srgbClr val="FFFFFF"/>
                </a:solidFill>
                <a:latin typeface="+mn-lt"/>
                <a:cs typeface="Arial"/>
              </a:rPr>
              <a:t>e</a:t>
            </a:r>
            <a:r>
              <a:rPr sz="1200" dirty="0">
                <a:solidFill>
                  <a:srgbClr val="FFFFFF"/>
                </a:solidFill>
                <a:latin typeface="+mn-lt"/>
                <a:cs typeface="Arial"/>
              </a:rPr>
              <a:t>nsation  </a:t>
            </a:r>
            <a:r>
              <a:rPr sz="1200" spc="-5" dirty="0">
                <a:solidFill>
                  <a:srgbClr val="FFFFFF"/>
                </a:solidFill>
                <a:latin typeface="+mn-lt"/>
                <a:cs typeface="Arial"/>
              </a:rPr>
              <a:t>in health care  policy </a:t>
            </a:r>
            <a:r>
              <a:rPr sz="1200" dirty="0">
                <a:solidFill>
                  <a:srgbClr val="FFFFFF"/>
                </a:solidFill>
                <a:latin typeface="+mn-lt"/>
                <a:cs typeface="Arial"/>
              </a:rPr>
              <a:t>making  </a:t>
            </a:r>
            <a:r>
              <a:rPr sz="1200" spc="-5" dirty="0">
                <a:solidFill>
                  <a:srgbClr val="FFFFFF"/>
                </a:solidFill>
                <a:latin typeface="+mn-lt"/>
                <a:cs typeface="Arial"/>
              </a:rPr>
              <a:t>and </a:t>
            </a:r>
            <a:r>
              <a:rPr sz="1200" dirty="0">
                <a:solidFill>
                  <a:srgbClr val="FFFFFF"/>
                </a:solidFill>
                <a:latin typeface="+mn-lt"/>
                <a:cs typeface="Arial"/>
              </a:rPr>
              <a:t>planning  </a:t>
            </a:r>
            <a:r>
              <a:rPr sz="1200" spc="-5" dirty="0">
                <a:solidFill>
                  <a:srgbClr val="FFFFFF"/>
                </a:solidFill>
                <a:latin typeface="+mn-lt"/>
                <a:cs typeface="Arial"/>
              </a:rPr>
              <a:t>discussions  across </a:t>
            </a:r>
            <a:r>
              <a:rPr sz="1200" dirty="0">
                <a:solidFill>
                  <a:srgbClr val="FFFFFF"/>
                </a:solidFill>
                <a:latin typeface="+mn-lt"/>
                <a:cs typeface="Arial"/>
              </a:rPr>
              <a:t>the  state.</a:t>
            </a:r>
            <a:endParaRPr sz="1200" dirty="0">
              <a:solidFill>
                <a:prstClr val="black"/>
              </a:solidFill>
              <a:latin typeface="+mn-lt"/>
              <a:cs typeface="Arial"/>
            </a:endParaRPr>
          </a:p>
        </p:txBody>
      </p:sp>
      <p:sp>
        <p:nvSpPr>
          <p:cNvPr id="17" name="object 17"/>
          <p:cNvSpPr/>
          <p:nvPr/>
        </p:nvSpPr>
        <p:spPr>
          <a:xfrm>
            <a:off x="4575254" y="2168408"/>
            <a:ext cx="1051560" cy="2123440"/>
          </a:xfrm>
          <a:custGeom>
            <a:avLst/>
            <a:gdLst/>
            <a:ahLst/>
            <a:cxnLst/>
            <a:rect l="l" t="t" r="r" b="b"/>
            <a:pathLst>
              <a:path w="1051560" h="2123440">
                <a:moveTo>
                  <a:pt x="0" y="2122932"/>
                </a:moveTo>
                <a:lnTo>
                  <a:pt x="1051560" y="2122932"/>
                </a:lnTo>
                <a:lnTo>
                  <a:pt x="1051560" y="0"/>
                </a:lnTo>
                <a:lnTo>
                  <a:pt x="0" y="0"/>
                </a:lnTo>
                <a:lnTo>
                  <a:pt x="0" y="2122932"/>
                </a:lnTo>
                <a:close/>
              </a:path>
            </a:pathLst>
          </a:custGeom>
          <a:solidFill>
            <a:srgbClr val="999D85"/>
          </a:solidFill>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18" name="object 18"/>
          <p:cNvSpPr/>
          <p:nvPr/>
        </p:nvSpPr>
        <p:spPr>
          <a:xfrm>
            <a:off x="4575254" y="2168408"/>
            <a:ext cx="1051560" cy="2123440"/>
          </a:xfrm>
          <a:custGeom>
            <a:avLst/>
            <a:gdLst/>
            <a:ahLst/>
            <a:cxnLst/>
            <a:rect l="l" t="t" r="r" b="b"/>
            <a:pathLst>
              <a:path w="1051560" h="2123440">
                <a:moveTo>
                  <a:pt x="0" y="2122932"/>
                </a:moveTo>
                <a:lnTo>
                  <a:pt x="1051560" y="2122932"/>
                </a:lnTo>
                <a:lnTo>
                  <a:pt x="1051560" y="0"/>
                </a:lnTo>
                <a:lnTo>
                  <a:pt x="0" y="0"/>
                </a:lnTo>
                <a:lnTo>
                  <a:pt x="0" y="2122932"/>
                </a:lnTo>
                <a:close/>
              </a:path>
            </a:pathLst>
          </a:custGeom>
          <a:ln w="25908">
            <a:solidFill>
              <a:srgbClr val="FFFFFF"/>
            </a:solidFill>
          </a:ln>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19" name="object 19"/>
          <p:cNvSpPr txBox="1"/>
          <p:nvPr/>
        </p:nvSpPr>
        <p:spPr>
          <a:xfrm>
            <a:off x="4650820" y="2479557"/>
            <a:ext cx="900430" cy="1467261"/>
          </a:xfrm>
          <a:prstGeom prst="rect">
            <a:avLst/>
          </a:prstGeom>
        </p:spPr>
        <p:txBody>
          <a:bodyPr vert="horz" wrap="square" lIns="0" tIns="37465" rIns="0" bIns="0" rtlCol="0">
            <a:spAutoFit/>
          </a:bodyPr>
          <a:lstStyle/>
          <a:p>
            <a:pPr marL="12700" marR="5080" algn="ctr" defTabSz="914378" eaLnBrk="1" fontAlgn="auto" hangingPunct="1">
              <a:lnSpc>
                <a:spcPct val="86400"/>
              </a:lnSpc>
              <a:spcBef>
                <a:spcPts val="295"/>
              </a:spcBef>
              <a:spcAft>
                <a:spcPts val="0"/>
              </a:spcAft>
              <a:defRPr/>
            </a:pPr>
            <a:r>
              <a:rPr sz="1200" spc="-5" dirty="0">
                <a:solidFill>
                  <a:srgbClr val="FFFFFF"/>
                </a:solidFill>
                <a:latin typeface="+mn-lt"/>
                <a:cs typeface="Arial"/>
              </a:rPr>
              <a:t>Provide  clinical  expertise </a:t>
            </a:r>
            <a:r>
              <a:rPr sz="1200" dirty="0">
                <a:solidFill>
                  <a:srgbClr val="FFFFFF"/>
                </a:solidFill>
                <a:latin typeface="+mn-lt"/>
                <a:cs typeface="Arial"/>
              </a:rPr>
              <a:t>in  the    </a:t>
            </a:r>
            <a:r>
              <a:rPr sz="1200" spc="-5" dirty="0">
                <a:solidFill>
                  <a:srgbClr val="FFFFFF"/>
                </a:solidFill>
                <a:latin typeface="+mn-lt"/>
                <a:cs typeface="Arial"/>
              </a:rPr>
              <a:t>de</a:t>
            </a:r>
            <a:r>
              <a:rPr sz="1200" spc="-15" dirty="0">
                <a:solidFill>
                  <a:srgbClr val="FFFFFF"/>
                </a:solidFill>
                <a:latin typeface="+mn-lt"/>
                <a:cs typeface="Arial"/>
              </a:rPr>
              <a:t>v</a:t>
            </a:r>
            <a:r>
              <a:rPr sz="1200" spc="-5" dirty="0">
                <a:solidFill>
                  <a:srgbClr val="FFFFFF"/>
                </a:solidFill>
                <a:latin typeface="+mn-lt"/>
                <a:cs typeface="Arial"/>
              </a:rPr>
              <a:t>elo</a:t>
            </a:r>
            <a:r>
              <a:rPr sz="1200" dirty="0">
                <a:solidFill>
                  <a:srgbClr val="FFFFFF"/>
                </a:solidFill>
                <a:latin typeface="+mn-lt"/>
                <a:cs typeface="Arial"/>
              </a:rPr>
              <a:t>p</a:t>
            </a:r>
            <a:r>
              <a:rPr sz="1200" spc="5" dirty="0">
                <a:solidFill>
                  <a:srgbClr val="FFFFFF"/>
                </a:solidFill>
                <a:latin typeface="+mn-lt"/>
                <a:cs typeface="Arial"/>
              </a:rPr>
              <a:t>m</a:t>
            </a:r>
            <a:r>
              <a:rPr sz="1200" spc="-5" dirty="0">
                <a:solidFill>
                  <a:srgbClr val="FFFFFF"/>
                </a:solidFill>
                <a:latin typeface="+mn-lt"/>
                <a:cs typeface="Arial"/>
              </a:rPr>
              <a:t>en</a:t>
            </a:r>
            <a:r>
              <a:rPr sz="1200" dirty="0">
                <a:solidFill>
                  <a:srgbClr val="FFFFFF"/>
                </a:solidFill>
                <a:latin typeface="+mn-lt"/>
                <a:cs typeface="Arial"/>
              </a:rPr>
              <a:t>t  of       </a:t>
            </a:r>
            <a:r>
              <a:rPr sz="1200" spc="-5" dirty="0">
                <a:solidFill>
                  <a:srgbClr val="FFFFFF"/>
                </a:solidFill>
                <a:latin typeface="+mn-lt"/>
                <a:cs typeface="Arial"/>
              </a:rPr>
              <a:t>occupational  health </a:t>
            </a:r>
            <a:r>
              <a:rPr sz="1200" dirty="0">
                <a:solidFill>
                  <a:srgbClr val="FFFFFF"/>
                </a:solidFill>
                <a:latin typeface="+mn-lt"/>
                <a:cs typeface="Arial"/>
              </a:rPr>
              <a:t>best  practices.</a:t>
            </a:r>
            <a:endParaRPr sz="1200" dirty="0">
              <a:solidFill>
                <a:prstClr val="black"/>
              </a:solidFill>
              <a:latin typeface="+mn-lt"/>
              <a:cs typeface="Arial"/>
            </a:endParaRPr>
          </a:p>
        </p:txBody>
      </p:sp>
      <p:sp>
        <p:nvSpPr>
          <p:cNvPr id="20" name="object 20"/>
          <p:cNvSpPr/>
          <p:nvPr/>
        </p:nvSpPr>
        <p:spPr>
          <a:xfrm>
            <a:off x="5626814" y="2168408"/>
            <a:ext cx="1053465" cy="2123440"/>
          </a:xfrm>
          <a:custGeom>
            <a:avLst/>
            <a:gdLst/>
            <a:ahLst/>
            <a:cxnLst/>
            <a:rect l="l" t="t" r="r" b="b"/>
            <a:pathLst>
              <a:path w="1053465" h="2123440">
                <a:moveTo>
                  <a:pt x="0" y="2122932"/>
                </a:moveTo>
                <a:lnTo>
                  <a:pt x="1053084" y="2122932"/>
                </a:lnTo>
                <a:lnTo>
                  <a:pt x="1053084" y="0"/>
                </a:lnTo>
                <a:lnTo>
                  <a:pt x="0" y="0"/>
                </a:lnTo>
                <a:lnTo>
                  <a:pt x="0" y="2122932"/>
                </a:lnTo>
                <a:close/>
              </a:path>
            </a:pathLst>
          </a:custGeom>
          <a:solidFill>
            <a:srgbClr val="9B9686"/>
          </a:solidFill>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21" name="object 21"/>
          <p:cNvSpPr/>
          <p:nvPr/>
        </p:nvSpPr>
        <p:spPr>
          <a:xfrm>
            <a:off x="5626814" y="2168408"/>
            <a:ext cx="1053465" cy="2123440"/>
          </a:xfrm>
          <a:custGeom>
            <a:avLst/>
            <a:gdLst/>
            <a:ahLst/>
            <a:cxnLst/>
            <a:rect l="l" t="t" r="r" b="b"/>
            <a:pathLst>
              <a:path w="1053465" h="2123440">
                <a:moveTo>
                  <a:pt x="0" y="2122932"/>
                </a:moveTo>
                <a:lnTo>
                  <a:pt x="1053084" y="2122932"/>
                </a:lnTo>
                <a:lnTo>
                  <a:pt x="1053084" y="0"/>
                </a:lnTo>
                <a:lnTo>
                  <a:pt x="0" y="0"/>
                </a:lnTo>
                <a:lnTo>
                  <a:pt x="0" y="2122932"/>
                </a:lnTo>
                <a:close/>
              </a:path>
            </a:pathLst>
          </a:custGeom>
          <a:ln w="25908">
            <a:solidFill>
              <a:srgbClr val="FFFFFF"/>
            </a:solidFill>
          </a:ln>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22" name="object 22"/>
          <p:cNvSpPr txBox="1"/>
          <p:nvPr/>
        </p:nvSpPr>
        <p:spPr>
          <a:xfrm>
            <a:off x="5692601" y="2637419"/>
            <a:ext cx="922019" cy="1149610"/>
          </a:xfrm>
          <a:prstGeom prst="rect">
            <a:avLst/>
          </a:prstGeom>
        </p:spPr>
        <p:txBody>
          <a:bodyPr vert="horz" wrap="square" lIns="0" tIns="37465" rIns="0" bIns="0" rtlCol="0">
            <a:spAutoFit/>
          </a:bodyPr>
          <a:lstStyle/>
          <a:p>
            <a:pPr marL="12700" marR="5080" algn="ctr" defTabSz="914378" eaLnBrk="1" fontAlgn="auto" hangingPunct="1">
              <a:lnSpc>
                <a:spcPct val="86400"/>
              </a:lnSpc>
              <a:spcBef>
                <a:spcPts val="295"/>
              </a:spcBef>
              <a:spcAft>
                <a:spcPts val="0"/>
              </a:spcAft>
              <a:defRPr/>
            </a:pPr>
            <a:r>
              <a:rPr sz="1200" spc="-5" dirty="0">
                <a:solidFill>
                  <a:srgbClr val="FFFFFF"/>
                </a:solidFill>
                <a:latin typeface="+mn-lt"/>
                <a:cs typeface="Arial"/>
              </a:rPr>
              <a:t>Provide  </a:t>
            </a:r>
            <a:r>
              <a:rPr sz="1200" dirty="0">
                <a:solidFill>
                  <a:srgbClr val="FFFFFF"/>
                </a:solidFill>
                <a:latin typeface="+mn-lt"/>
                <a:cs typeface="Arial"/>
              </a:rPr>
              <a:t>medical  leadership</a:t>
            </a:r>
            <a:r>
              <a:rPr sz="1200" spc="-95" dirty="0">
                <a:solidFill>
                  <a:srgbClr val="FFFFFF"/>
                </a:solidFill>
                <a:latin typeface="+mn-lt"/>
                <a:cs typeface="Arial"/>
              </a:rPr>
              <a:t> </a:t>
            </a:r>
            <a:r>
              <a:rPr sz="1200" dirty="0">
                <a:solidFill>
                  <a:srgbClr val="FFFFFF"/>
                </a:solidFill>
                <a:latin typeface="+mn-lt"/>
                <a:cs typeface="Arial"/>
              </a:rPr>
              <a:t>to  help </a:t>
            </a:r>
            <a:r>
              <a:rPr sz="1200" spc="-5" dirty="0">
                <a:solidFill>
                  <a:srgbClr val="FFFFFF"/>
                </a:solidFill>
                <a:latin typeface="+mn-lt"/>
                <a:cs typeface="Arial"/>
              </a:rPr>
              <a:t>improve  </a:t>
            </a:r>
            <a:r>
              <a:rPr sz="1200" dirty="0">
                <a:solidFill>
                  <a:srgbClr val="FFFFFF"/>
                </a:solidFill>
                <a:latin typeface="+mn-lt"/>
                <a:cs typeface="Arial"/>
              </a:rPr>
              <a:t>the </a:t>
            </a:r>
            <a:r>
              <a:rPr sz="1200" spc="-5" dirty="0">
                <a:solidFill>
                  <a:srgbClr val="FFFFFF"/>
                </a:solidFill>
                <a:latin typeface="+mn-lt"/>
                <a:cs typeface="Arial"/>
              </a:rPr>
              <a:t>workers’  </a:t>
            </a:r>
            <a:r>
              <a:rPr sz="1200" dirty="0">
                <a:solidFill>
                  <a:srgbClr val="FFFFFF"/>
                </a:solidFill>
                <a:latin typeface="+mn-lt"/>
                <a:cs typeface="Arial"/>
              </a:rPr>
              <a:t>comp</a:t>
            </a:r>
            <a:r>
              <a:rPr sz="1200" spc="-95" dirty="0">
                <a:solidFill>
                  <a:srgbClr val="FFFFFF"/>
                </a:solidFill>
                <a:latin typeface="+mn-lt"/>
                <a:cs typeface="Arial"/>
              </a:rPr>
              <a:t> </a:t>
            </a:r>
            <a:r>
              <a:rPr sz="1200" spc="-5" dirty="0">
                <a:solidFill>
                  <a:srgbClr val="FFFFFF"/>
                </a:solidFill>
                <a:latin typeface="+mn-lt"/>
                <a:cs typeface="Arial"/>
              </a:rPr>
              <a:t>system  and</a:t>
            </a:r>
            <a:r>
              <a:rPr sz="1200" spc="-70" dirty="0">
                <a:solidFill>
                  <a:srgbClr val="FFFFFF"/>
                </a:solidFill>
                <a:latin typeface="+mn-lt"/>
                <a:cs typeface="Arial"/>
              </a:rPr>
              <a:t> </a:t>
            </a:r>
            <a:r>
              <a:rPr sz="1200" spc="-5" dirty="0">
                <a:solidFill>
                  <a:srgbClr val="FFFFFF"/>
                </a:solidFill>
                <a:latin typeface="+mn-lt"/>
                <a:cs typeface="Arial"/>
              </a:rPr>
              <a:t>services.</a:t>
            </a:r>
            <a:endParaRPr sz="1200" dirty="0">
              <a:solidFill>
                <a:prstClr val="black"/>
              </a:solidFill>
              <a:latin typeface="+mn-lt"/>
              <a:cs typeface="Arial"/>
            </a:endParaRPr>
          </a:p>
        </p:txBody>
      </p:sp>
      <p:sp>
        <p:nvSpPr>
          <p:cNvPr id="23" name="object 23"/>
          <p:cNvSpPr/>
          <p:nvPr/>
        </p:nvSpPr>
        <p:spPr>
          <a:xfrm>
            <a:off x="6679898" y="2168408"/>
            <a:ext cx="1051560" cy="2123440"/>
          </a:xfrm>
          <a:custGeom>
            <a:avLst/>
            <a:gdLst/>
            <a:ahLst/>
            <a:cxnLst/>
            <a:rect l="l" t="t" r="r" b="b"/>
            <a:pathLst>
              <a:path w="1051559" h="2123440">
                <a:moveTo>
                  <a:pt x="0" y="2122932"/>
                </a:moveTo>
                <a:lnTo>
                  <a:pt x="1051559" y="2122932"/>
                </a:lnTo>
                <a:lnTo>
                  <a:pt x="1051559" y="0"/>
                </a:lnTo>
                <a:lnTo>
                  <a:pt x="0" y="0"/>
                </a:lnTo>
                <a:lnTo>
                  <a:pt x="0" y="2122932"/>
                </a:lnTo>
                <a:close/>
              </a:path>
            </a:pathLst>
          </a:custGeom>
          <a:solidFill>
            <a:srgbClr val="978F89"/>
          </a:solidFill>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24" name="object 24"/>
          <p:cNvSpPr/>
          <p:nvPr/>
        </p:nvSpPr>
        <p:spPr>
          <a:xfrm>
            <a:off x="6679898" y="2168408"/>
            <a:ext cx="1051560" cy="2123440"/>
          </a:xfrm>
          <a:custGeom>
            <a:avLst/>
            <a:gdLst/>
            <a:ahLst/>
            <a:cxnLst/>
            <a:rect l="l" t="t" r="r" b="b"/>
            <a:pathLst>
              <a:path w="1051559" h="2123440">
                <a:moveTo>
                  <a:pt x="0" y="2122932"/>
                </a:moveTo>
                <a:lnTo>
                  <a:pt x="1051559" y="2122932"/>
                </a:lnTo>
                <a:lnTo>
                  <a:pt x="1051559" y="0"/>
                </a:lnTo>
                <a:lnTo>
                  <a:pt x="0" y="0"/>
                </a:lnTo>
                <a:lnTo>
                  <a:pt x="0" y="2122932"/>
                </a:lnTo>
                <a:close/>
              </a:path>
            </a:pathLst>
          </a:custGeom>
          <a:ln w="25908">
            <a:solidFill>
              <a:srgbClr val="FFFFFF"/>
            </a:solidFill>
          </a:ln>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25" name="object 25"/>
          <p:cNvSpPr txBox="1"/>
          <p:nvPr/>
        </p:nvSpPr>
        <p:spPr>
          <a:xfrm>
            <a:off x="6728285" y="2716414"/>
            <a:ext cx="956310" cy="841256"/>
          </a:xfrm>
          <a:prstGeom prst="rect">
            <a:avLst/>
          </a:prstGeom>
        </p:spPr>
        <p:txBody>
          <a:bodyPr vert="horz" wrap="square" lIns="0" tIns="37465" rIns="0" bIns="0" rtlCol="0">
            <a:spAutoFit/>
          </a:bodyPr>
          <a:lstStyle/>
          <a:p>
            <a:pPr marL="12065" marR="5080" indent="1905" algn="ctr" defTabSz="914378" eaLnBrk="1" fontAlgn="auto" hangingPunct="1">
              <a:lnSpc>
                <a:spcPct val="86500"/>
              </a:lnSpc>
              <a:spcBef>
                <a:spcPts val="295"/>
              </a:spcBef>
              <a:spcAft>
                <a:spcPts val="0"/>
              </a:spcAft>
              <a:defRPr/>
            </a:pPr>
            <a:r>
              <a:rPr lang="en-US" sz="1200" spc="-5" dirty="0">
                <a:solidFill>
                  <a:srgbClr val="FFFFFF"/>
                </a:solidFill>
                <a:latin typeface="+mn-lt"/>
                <a:cs typeface="Arial"/>
              </a:rPr>
              <a:t>Develop  provider  education</a:t>
            </a:r>
            <a:r>
              <a:rPr lang="en-US" sz="1200" spc="-60" dirty="0">
                <a:solidFill>
                  <a:srgbClr val="FFFFFF"/>
                </a:solidFill>
                <a:latin typeface="+mn-lt"/>
                <a:cs typeface="Arial"/>
              </a:rPr>
              <a:t> </a:t>
            </a:r>
            <a:r>
              <a:rPr lang="en-US" sz="1200" spc="-5" dirty="0">
                <a:solidFill>
                  <a:srgbClr val="FFFFFF"/>
                </a:solidFill>
                <a:latin typeface="+mn-lt"/>
                <a:cs typeface="Arial"/>
              </a:rPr>
              <a:t>and outreach  </a:t>
            </a:r>
            <a:r>
              <a:rPr lang="en-US" sz="1200" dirty="0">
                <a:solidFill>
                  <a:srgbClr val="FFFFFF"/>
                </a:solidFill>
                <a:latin typeface="+mn-lt"/>
                <a:cs typeface="Arial"/>
              </a:rPr>
              <a:t>resources.</a:t>
            </a:r>
            <a:endParaRPr lang="en-US" sz="1200" dirty="0">
              <a:solidFill>
                <a:prstClr val="black"/>
              </a:solidFill>
              <a:latin typeface="+mn-lt"/>
              <a:cs typeface="Arial"/>
            </a:endParaRPr>
          </a:p>
        </p:txBody>
      </p:sp>
      <p:sp>
        <p:nvSpPr>
          <p:cNvPr id="26" name="object 26"/>
          <p:cNvSpPr/>
          <p:nvPr/>
        </p:nvSpPr>
        <p:spPr>
          <a:xfrm>
            <a:off x="7731459" y="2168408"/>
            <a:ext cx="1053465" cy="2123440"/>
          </a:xfrm>
          <a:custGeom>
            <a:avLst/>
            <a:gdLst/>
            <a:ahLst/>
            <a:cxnLst/>
            <a:rect l="l" t="t" r="r" b="b"/>
            <a:pathLst>
              <a:path w="1053465" h="2123440">
                <a:moveTo>
                  <a:pt x="0" y="2122932"/>
                </a:moveTo>
                <a:lnTo>
                  <a:pt x="1053083" y="2122932"/>
                </a:lnTo>
                <a:lnTo>
                  <a:pt x="1053083" y="0"/>
                </a:lnTo>
                <a:lnTo>
                  <a:pt x="0" y="0"/>
                </a:lnTo>
                <a:lnTo>
                  <a:pt x="0" y="2122932"/>
                </a:lnTo>
                <a:close/>
              </a:path>
            </a:pathLst>
          </a:custGeom>
          <a:solidFill>
            <a:srgbClr val="958B8B"/>
          </a:solidFill>
        </p:spPr>
        <p:txBody>
          <a:bodyPr wrap="square" lIns="0" tIns="0" rIns="0" bIns="0" rtlCol="0"/>
          <a:lstStyle/>
          <a:p>
            <a:pPr defTabSz="914378" eaLnBrk="1" fontAlgn="auto" hangingPunct="1">
              <a:spcBef>
                <a:spcPts val="0"/>
              </a:spcBef>
              <a:spcAft>
                <a:spcPts val="0"/>
              </a:spcAft>
              <a:defRPr/>
            </a:pPr>
            <a:endParaRPr lang="en-US" sz="1200" dirty="0">
              <a:solidFill>
                <a:srgbClr val="FFFFFF"/>
              </a:solidFill>
              <a:latin typeface="+mn-lt"/>
              <a:cs typeface="Arial" panose="020B0604020202020204" pitchFamily="34" charset="0"/>
            </a:endParaRPr>
          </a:p>
          <a:p>
            <a:pPr defTabSz="914378" eaLnBrk="1" fontAlgn="auto" hangingPunct="1">
              <a:spcBef>
                <a:spcPts val="0"/>
              </a:spcBef>
              <a:spcAft>
                <a:spcPts val="0"/>
              </a:spcAft>
              <a:defRPr/>
            </a:pPr>
            <a:endParaRPr lang="en-US" sz="1200" dirty="0">
              <a:solidFill>
                <a:srgbClr val="FFFFFF"/>
              </a:solidFill>
              <a:latin typeface="+mn-lt"/>
              <a:cs typeface="Arial" panose="020B0604020202020204" pitchFamily="34" charset="0"/>
            </a:endParaRPr>
          </a:p>
          <a:p>
            <a:pPr algn="ctr" defTabSz="914378" eaLnBrk="1" fontAlgn="auto" hangingPunct="1">
              <a:spcBef>
                <a:spcPts val="0"/>
              </a:spcBef>
              <a:spcAft>
                <a:spcPts val="0"/>
              </a:spcAft>
              <a:defRPr/>
            </a:pPr>
            <a:endParaRPr lang="en-US" sz="1200" dirty="0">
              <a:solidFill>
                <a:srgbClr val="FFFFFF"/>
              </a:solidFill>
              <a:latin typeface="+mn-lt"/>
              <a:cs typeface="Arial" panose="020B0604020202020204" pitchFamily="34" charset="0"/>
            </a:endParaRPr>
          </a:p>
          <a:p>
            <a:pPr algn="ctr" defTabSz="914378" eaLnBrk="1" fontAlgn="auto" hangingPunct="1">
              <a:spcBef>
                <a:spcPts val="0"/>
              </a:spcBef>
              <a:spcAft>
                <a:spcPts val="0"/>
              </a:spcAft>
              <a:defRPr/>
            </a:pPr>
            <a:r>
              <a:rPr lang="en-US" sz="1200" dirty="0">
                <a:solidFill>
                  <a:srgbClr val="FFFFFF"/>
                </a:solidFill>
                <a:latin typeface="+mn-lt"/>
                <a:cs typeface="Arial" panose="020B0604020202020204" pitchFamily="34" charset="0"/>
              </a:rPr>
              <a:t>Advise claims staff and ONCs on medically complex claims issues.</a:t>
            </a:r>
          </a:p>
        </p:txBody>
      </p:sp>
      <p:sp>
        <p:nvSpPr>
          <p:cNvPr id="27" name="object 27"/>
          <p:cNvSpPr/>
          <p:nvPr/>
        </p:nvSpPr>
        <p:spPr>
          <a:xfrm>
            <a:off x="7731459" y="2168408"/>
            <a:ext cx="1053465" cy="2123440"/>
          </a:xfrm>
          <a:custGeom>
            <a:avLst/>
            <a:gdLst/>
            <a:ahLst/>
            <a:cxnLst/>
            <a:rect l="l" t="t" r="r" b="b"/>
            <a:pathLst>
              <a:path w="1053465" h="2123440">
                <a:moveTo>
                  <a:pt x="0" y="2122932"/>
                </a:moveTo>
                <a:lnTo>
                  <a:pt x="1053083" y="2122932"/>
                </a:lnTo>
                <a:lnTo>
                  <a:pt x="1053083" y="0"/>
                </a:lnTo>
                <a:lnTo>
                  <a:pt x="0" y="0"/>
                </a:lnTo>
                <a:lnTo>
                  <a:pt x="0" y="2122932"/>
                </a:lnTo>
                <a:close/>
              </a:path>
            </a:pathLst>
          </a:custGeom>
          <a:ln w="25908">
            <a:solidFill>
              <a:srgbClr val="FFFFFF"/>
            </a:solidFill>
          </a:ln>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29" name="object 29"/>
          <p:cNvSpPr/>
          <p:nvPr/>
        </p:nvSpPr>
        <p:spPr>
          <a:xfrm>
            <a:off x="365205" y="4290578"/>
            <a:ext cx="8418830" cy="236220"/>
          </a:xfrm>
          <a:custGeom>
            <a:avLst/>
            <a:gdLst/>
            <a:ahLst/>
            <a:cxnLst/>
            <a:rect l="l" t="t" r="r" b="b"/>
            <a:pathLst>
              <a:path w="8418830" h="236220">
                <a:moveTo>
                  <a:pt x="0" y="236220"/>
                </a:moveTo>
                <a:lnTo>
                  <a:pt x="8418576" y="236220"/>
                </a:lnTo>
                <a:lnTo>
                  <a:pt x="8418576" y="0"/>
                </a:lnTo>
                <a:lnTo>
                  <a:pt x="0" y="0"/>
                </a:lnTo>
                <a:lnTo>
                  <a:pt x="0" y="236220"/>
                </a:lnTo>
                <a:close/>
              </a:path>
            </a:pathLst>
          </a:custGeom>
          <a:solidFill>
            <a:srgbClr val="759F95"/>
          </a:solidFill>
        </p:spPr>
        <p:txBody>
          <a:bodyPr wrap="square" lIns="0" tIns="0" rIns="0" bIns="0" rtlCol="0"/>
          <a:lstStyle/>
          <a:p>
            <a:pPr defTabSz="914378" eaLnBrk="1" fontAlgn="auto" hangingPunct="1">
              <a:spcBef>
                <a:spcPts val="0"/>
              </a:spcBef>
              <a:spcAft>
                <a:spcPts val="0"/>
              </a:spcAft>
              <a:defRPr/>
            </a:pPr>
            <a:endParaRPr dirty="0">
              <a:solidFill>
                <a:prstClr val="black"/>
              </a:solidFill>
              <a:latin typeface="+mn-lt"/>
            </a:endParaRPr>
          </a:p>
        </p:txBody>
      </p:sp>
      <p:sp>
        <p:nvSpPr>
          <p:cNvPr id="30" name="object 30"/>
          <p:cNvSpPr txBox="1"/>
          <p:nvPr/>
        </p:nvSpPr>
        <p:spPr>
          <a:xfrm>
            <a:off x="2063068" y="4326950"/>
            <a:ext cx="4858385" cy="151323"/>
          </a:xfrm>
          <a:prstGeom prst="rect">
            <a:avLst/>
          </a:prstGeom>
        </p:spPr>
        <p:txBody>
          <a:bodyPr vert="horz" wrap="square" lIns="0" tIns="12700" rIns="0" bIns="0" rtlCol="0">
            <a:spAutoFit/>
          </a:bodyPr>
          <a:lstStyle/>
          <a:p>
            <a:pPr marL="12700" defTabSz="914378" eaLnBrk="1" fontAlgn="auto" hangingPunct="1">
              <a:spcBef>
                <a:spcPts val="100"/>
              </a:spcBef>
              <a:spcAft>
                <a:spcPts val="0"/>
              </a:spcAft>
              <a:defRPr/>
            </a:pPr>
            <a:endParaRPr sz="900" dirty="0">
              <a:solidFill>
                <a:prstClr val="black"/>
              </a:solidFill>
              <a:latin typeface="+mn-lt"/>
              <a:cs typeface="Arial"/>
            </a:endParaRPr>
          </a:p>
        </p:txBody>
      </p:sp>
      <p:sp>
        <p:nvSpPr>
          <p:cNvPr id="33" name="TextBox 32"/>
          <p:cNvSpPr txBox="1"/>
          <p:nvPr/>
        </p:nvSpPr>
        <p:spPr>
          <a:xfrm>
            <a:off x="496317" y="4552634"/>
            <a:ext cx="2558714" cy="253916"/>
          </a:xfrm>
          <a:prstGeom prst="rect">
            <a:avLst/>
          </a:prstGeom>
          <a:noFill/>
        </p:spPr>
        <p:txBody>
          <a:bodyPr wrap="none" rtlCol="0">
            <a:spAutoFit/>
          </a:bodyPr>
          <a:lstStyle/>
          <a:p>
            <a:pPr defTabSz="685800" eaLnBrk="1" fontAlgn="auto" hangingPunct="1">
              <a:spcBef>
                <a:spcPts val="0"/>
              </a:spcBef>
              <a:spcAft>
                <a:spcPts val="0"/>
              </a:spcAft>
            </a:pPr>
            <a:r>
              <a:rPr lang="en-US" sz="1050" dirty="0">
                <a:solidFill>
                  <a:srgbClr val="000000"/>
                </a:solidFill>
                <a:latin typeface="+mn-lt"/>
              </a:rPr>
              <a:t>*ONC = Occupational Nurse Consultant</a:t>
            </a:r>
          </a:p>
        </p:txBody>
      </p:sp>
    </p:spTree>
    <p:extLst>
      <p:ext uri="{BB962C8B-B14F-4D97-AF65-F5344CB8AC3E}">
        <p14:creationId xmlns:p14="http://schemas.microsoft.com/office/powerpoint/2010/main" val="371532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Psychologists as Attending Providers: HB 1197</a:t>
            </a:r>
            <a:endParaRPr lang="en-US" sz="2400" dirty="0">
              <a:solidFill>
                <a:schemeClr val="tx1"/>
              </a:solidFill>
            </a:endParaRPr>
          </a:p>
        </p:txBody>
      </p:sp>
      <p:sp>
        <p:nvSpPr>
          <p:cNvPr id="3" name="Content Placeholder 2"/>
          <p:cNvSpPr>
            <a:spLocks noGrp="1"/>
          </p:cNvSpPr>
          <p:nvPr>
            <p:ph idx="1"/>
          </p:nvPr>
        </p:nvSpPr>
        <p:spPr/>
        <p:txBody>
          <a:bodyPr/>
          <a:lstStyle/>
          <a:p>
            <a:pPr>
              <a:spcBef>
                <a:spcPts val="0"/>
              </a:spcBef>
            </a:pPr>
            <a:r>
              <a:rPr lang="en-US" sz="2000" dirty="0" smtClean="0"/>
              <a:t>Intent </a:t>
            </a:r>
            <a:r>
              <a:rPr lang="en-US" sz="2000" dirty="0"/>
              <a:t>of the </a:t>
            </a:r>
            <a:r>
              <a:rPr lang="en-US" sz="2000" dirty="0" smtClean="0"/>
              <a:t>bill</a:t>
            </a:r>
            <a:endParaRPr lang="en-US" sz="2000" dirty="0"/>
          </a:p>
          <a:p>
            <a:pPr lvl="1">
              <a:spcBef>
                <a:spcPts val="0"/>
              </a:spcBef>
            </a:pPr>
            <a:r>
              <a:rPr lang="en-US" dirty="0"/>
              <a:t>To allow psychologists to serve as attending providers, same as physician colleagues </a:t>
            </a:r>
          </a:p>
          <a:p>
            <a:pPr lvl="1">
              <a:spcBef>
                <a:spcPts val="0"/>
              </a:spcBef>
            </a:pPr>
            <a:r>
              <a:rPr lang="en-US" dirty="0" smtClean="0"/>
              <a:t>To </a:t>
            </a:r>
            <a:r>
              <a:rPr lang="en-US" dirty="0"/>
              <a:t>improve access to care in claims solely for mental health </a:t>
            </a:r>
            <a:r>
              <a:rPr lang="en-US" dirty="0" smtClean="0"/>
              <a:t>conditions</a:t>
            </a:r>
          </a:p>
          <a:p>
            <a:pPr lvl="1">
              <a:spcBef>
                <a:spcPts val="0"/>
              </a:spcBef>
            </a:pPr>
            <a:endParaRPr lang="en-US" dirty="0"/>
          </a:p>
          <a:p>
            <a:pPr>
              <a:spcBef>
                <a:spcPts val="0"/>
              </a:spcBef>
            </a:pPr>
            <a:r>
              <a:rPr lang="en-US" sz="2000" dirty="0" smtClean="0"/>
              <a:t>Claims that are “solely </a:t>
            </a:r>
            <a:r>
              <a:rPr lang="en-US" sz="2000" dirty="0"/>
              <a:t>for mental health </a:t>
            </a:r>
            <a:r>
              <a:rPr lang="en-US" sz="2000" dirty="0" smtClean="0"/>
              <a:t>conditions”</a:t>
            </a:r>
            <a:endParaRPr lang="en-US" sz="2000" dirty="0"/>
          </a:p>
          <a:p>
            <a:pPr lvl="1">
              <a:spcBef>
                <a:spcPts val="0"/>
              </a:spcBef>
            </a:pPr>
            <a:r>
              <a:rPr lang="en-US" dirty="0"/>
              <a:t>There is a </a:t>
            </a:r>
            <a:r>
              <a:rPr lang="en-US" dirty="0" smtClean="0"/>
              <a:t>work-related mental </a:t>
            </a:r>
            <a:r>
              <a:rPr lang="en-US" dirty="0"/>
              <a:t>health </a:t>
            </a:r>
            <a:r>
              <a:rPr lang="en-US" dirty="0" smtClean="0"/>
              <a:t>diagnosis</a:t>
            </a:r>
          </a:p>
          <a:p>
            <a:pPr lvl="1">
              <a:spcBef>
                <a:spcPts val="0"/>
              </a:spcBef>
            </a:pPr>
            <a:r>
              <a:rPr lang="en-US" dirty="0" smtClean="0"/>
              <a:t>There </a:t>
            </a:r>
            <a:r>
              <a:rPr lang="en-US" dirty="0"/>
              <a:t>are no physical health conditions being treated as part of the claim at any point in the life of the </a:t>
            </a:r>
            <a:r>
              <a:rPr lang="en-US" dirty="0" smtClean="0"/>
              <a:t>claim</a:t>
            </a:r>
          </a:p>
          <a:p>
            <a:pPr lvl="1">
              <a:spcBef>
                <a:spcPts val="0"/>
              </a:spcBef>
            </a:pPr>
            <a:endParaRPr lang="en-US" dirty="0"/>
          </a:p>
          <a:p>
            <a:pPr>
              <a:spcBef>
                <a:spcPts val="0"/>
              </a:spcBef>
            </a:pPr>
            <a:r>
              <a:rPr lang="en-US" sz="2000" dirty="0" smtClean="0"/>
              <a:t>Effective date</a:t>
            </a:r>
            <a:endParaRPr lang="en-US" sz="2000" dirty="0" smtClean="0"/>
          </a:p>
          <a:p>
            <a:pPr lvl="1">
              <a:spcBef>
                <a:spcPts val="0"/>
              </a:spcBef>
            </a:pPr>
            <a:r>
              <a:rPr lang="en-US" dirty="0" smtClean="0"/>
              <a:t>July 1, 2025</a:t>
            </a:r>
          </a:p>
          <a:p>
            <a:pPr lvl="1">
              <a:spcBef>
                <a:spcPts val="0"/>
              </a:spcBef>
            </a:pPr>
            <a:r>
              <a:rPr lang="en-US" dirty="0" smtClean="0"/>
              <a:t>It applies retroactively</a:t>
            </a:r>
          </a:p>
          <a:p>
            <a:endParaRPr lang="en-US" dirty="0"/>
          </a:p>
        </p:txBody>
      </p:sp>
    </p:spTree>
    <p:extLst>
      <p:ext uri="{BB962C8B-B14F-4D97-AF65-F5344CB8AC3E}">
        <p14:creationId xmlns:p14="http://schemas.microsoft.com/office/powerpoint/2010/main" val="755099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PTSD Survey and Jurisdictional Review</a:t>
            </a:r>
            <a:endParaRPr lang="en-US" sz="2400" dirty="0"/>
          </a:p>
        </p:txBody>
      </p:sp>
      <p:sp>
        <p:nvSpPr>
          <p:cNvPr id="3" name="Content Placeholder 2"/>
          <p:cNvSpPr>
            <a:spLocks noGrp="1"/>
          </p:cNvSpPr>
          <p:nvPr>
            <p:ph idx="1"/>
          </p:nvPr>
        </p:nvSpPr>
        <p:spPr/>
        <p:txBody>
          <a:bodyPr/>
          <a:lstStyle/>
          <a:p>
            <a:pPr>
              <a:spcBef>
                <a:spcPts val="0"/>
              </a:spcBef>
            </a:pPr>
            <a:r>
              <a:rPr lang="en-US" sz="2000" dirty="0"/>
              <a:t>L&amp;I </a:t>
            </a:r>
            <a:r>
              <a:rPr lang="en-US" sz="2000" dirty="0" smtClean="0"/>
              <a:t>requested and received proviso funding from the legislature to engage </a:t>
            </a:r>
            <a:r>
              <a:rPr lang="en-US" sz="2000" dirty="0"/>
              <a:t>in a contract with an external </a:t>
            </a:r>
            <a:r>
              <a:rPr lang="en-US" sz="2000" dirty="0" smtClean="0"/>
              <a:t>vendor.</a:t>
            </a:r>
          </a:p>
          <a:p>
            <a:pPr>
              <a:spcBef>
                <a:spcPts val="0"/>
              </a:spcBef>
            </a:pPr>
            <a:endParaRPr lang="en-US" sz="2000" dirty="0" smtClean="0"/>
          </a:p>
          <a:p>
            <a:pPr>
              <a:spcBef>
                <a:spcPts val="0"/>
              </a:spcBef>
            </a:pPr>
            <a:r>
              <a:rPr lang="en-US" sz="2000" dirty="0" smtClean="0"/>
              <a:t>The goals were to </a:t>
            </a:r>
            <a:r>
              <a:rPr lang="en-US" sz="2000" dirty="0"/>
              <a:t>assess PTSD benefits, policies, coverage, and findings on PTSD </a:t>
            </a:r>
            <a:r>
              <a:rPr lang="en-US" sz="2000" dirty="0" smtClean="0"/>
              <a:t>relevant </a:t>
            </a:r>
            <a:r>
              <a:rPr lang="en-US" sz="2000" dirty="0"/>
              <a:t>projects </a:t>
            </a:r>
            <a:r>
              <a:rPr lang="en-US" sz="2000" dirty="0" smtClean="0"/>
              <a:t>across workers’ compensation and other systems in the United States and internationally.</a:t>
            </a:r>
          </a:p>
          <a:p>
            <a:pPr>
              <a:spcBef>
                <a:spcPts val="0"/>
              </a:spcBef>
            </a:pPr>
            <a:endParaRPr lang="en-US" sz="2000" dirty="0"/>
          </a:p>
          <a:p>
            <a:pPr>
              <a:spcBef>
                <a:spcPts val="0"/>
              </a:spcBef>
            </a:pPr>
            <a:r>
              <a:rPr lang="en-US" sz="2000" dirty="0" smtClean="0"/>
              <a:t>This culminated in an extensive and</a:t>
            </a:r>
            <a:r>
              <a:rPr lang="en-US" sz="2000" dirty="0"/>
              <a:t> </a:t>
            </a:r>
            <a:r>
              <a:rPr lang="en-US" sz="2000" dirty="0" smtClean="0"/>
              <a:t>detailed </a:t>
            </a:r>
            <a:r>
              <a:rPr lang="en-US" sz="2000" dirty="0"/>
              <a:t>report for L&amp;I.</a:t>
            </a:r>
          </a:p>
        </p:txBody>
      </p:sp>
    </p:spTree>
    <p:extLst>
      <p:ext uri="{BB962C8B-B14F-4D97-AF65-F5344CB8AC3E}">
        <p14:creationId xmlns:p14="http://schemas.microsoft.com/office/powerpoint/2010/main" val="248832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78" y="285750"/>
            <a:ext cx="8382000" cy="479425"/>
          </a:xfrm>
        </p:spPr>
        <p:txBody>
          <a:bodyPr/>
          <a:lstStyle/>
          <a:p>
            <a:r>
              <a:rPr lang="en-US" sz="2400" dirty="0" smtClean="0"/>
              <a:t>L&amp;I Report to the Legislature: Key Elements</a:t>
            </a:r>
            <a:endParaRPr lang="en-US" sz="2400" dirty="0"/>
          </a:p>
        </p:txBody>
      </p:sp>
      <p:sp>
        <p:nvSpPr>
          <p:cNvPr id="3" name="Content Placeholder 2"/>
          <p:cNvSpPr>
            <a:spLocks noGrp="1"/>
          </p:cNvSpPr>
          <p:nvPr>
            <p:ph idx="1"/>
          </p:nvPr>
        </p:nvSpPr>
        <p:spPr/>
        <p:txBody>
          <a:bodyPr/>
          <a:lstStyle/>
          <a:p>
            <a:pPr>
              <a:spcBef>
                <a:spcPts val="0"/>
              </a:spcBef>
            </a:pPr>
            <a:r>
              <a:rPr lang="en-US" sz="2000" dirty="0" smtClean="0"/>
              <a:t>Evidence-based recommendations</a:t>
            </a:r>
          </a:p>
          <a:p>
            <a:pPr>
              <a:spcBef>
                <a:spcPts val="0"/>
              </a:spcBef>
            </a:pPr>
            <a:endParaRPr lang="en-US" sz="2000" dirty="0" smtClean="0"/>
          </a:p>
          <a:p>
            <a:pPr>
              <a:spcBef>
                <a:spcPts val="0"/>
              </a:spcBef>
            </a:pPr>
            <a:r>
              <a:rPr lang="en-US" sz="2000" dirty="0" smtClean="0"/>
              <a:t>Anticipated improvements for all stakeholders</a:t>
            </a:r>
          </a:p>
          <a:p>
            <a:pPr>
              <a:spcBef>
                <a:spcPts val="0"/>
              </a:spcBef>
            </a:pPr>
            <a:endParaRPr lang="en-US" sz="2000" dirty="0" smtClean="0"/>
          </a:p>
          <a:p>
            <a:pPr>
              <a:spcBef>
                <a:spcPts val="0"/>
              </a:spcBef>
            </a:pPr>
            <a:r>
              <a:rPr lang="en-US" sz="2000" dirty="0" smtClean="0"/>
              <a:t>Description of current efforts and improvements with limited fiscal impact</a:t>
            </a:r>
          </a:p>
          <a:p>
            <a:pPr>
              <a:spcBef>
                <a:spcPts val="0"/>
              </a:spcBef>
            </a:pPr>
            <a:endParaRPr lang="en-US" sz="2000" dirty="0" smtClean="0"/>
          </a:p>
          <a:p>
            <a:pPr>
              <a:spcBef>
                <a:spcPts val="0"/>
              </a:spcBef>
            </a:pPr>
            <a:r>
              <a:rPr lang="en-US" sz="2000" dirty="0" smtClean="0"/>
              <a:t>Promising ideas that are feasible to implement</a:t>
            </a:r>
          </a:p>
          <a:p>
            <a:pPr>
              <a:spcBef>
                <a:spcPts val="0"/>
              </a:spcBef>
            </a:pPr>
            <a:endParaRPr lang="en-US" sz="2000" dirty="0" smtClean="0"/>
          </a:p>
          <a:p>
            <a:pPr>
              <a:spcBef>
                <a:spcPts val="0"/>
              </a:spcBef>
            </a:pPr>
            <a:r>
              <a:rPr lang="en-US" sz="2000" dirty="0" smtClean="0"/>
              <a:t>Future legislative and funding requests</a:t>
            </a:r>
          </a:p>
          <a:p>
            <a:pPr>
              <a:spcBef>
                <a:spcPts val="0"/>
              </a:spcBef>
            </a:pPr>
            <a:endParaRPr lang="en-US" sz="2000" dirty="0" smtClean="0"/>
          </a:p>
          <a:p>
            <a:pPr marL="0" indent="0" algn="ctr">
              <a:spcBef>
                <a:spcPts val="0"/>
              </a:spcBef>
              <a:buNone/>
            </a:pPr>
            <a:r>
              <a:rPr lang="en-US" sz="2000" dirty="0">
                <a:hlinkClick r:id="rId3"/>
              </a:rPr>
              <a:t>Posttraumatic Stress Disorder (PTSD) Survey and Jurisdictional Review</a:t>
            </a:r>
            <a:endParaRPr lang="en-US" sz="2000" dirty="0" smtClean="0"/>
          </a:p>
        </p:txBody>
      </p:sp>
    </p:spTree>
    <p:extLst>
      <p:ext uri="{BB962C8B-B14F-4D97-AF65-F5344CB8AC3E}">
        <p14:creationId xmlns:p14="http://schemas.microsoft.com/office/powerpoint/2010/main" val="271682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Additional Efforts Underway in Washington State</a:t>
            </a:r>
            <a:endParaRPr lang="en-US" sz="2400" dirty="0"/>
          </a:p>
        </p:txBody>
      </p:sp>
      <p:sp>
        <p:nvSpPr>
          <p:cNvPr id="3" name="Content Placeholder 2"/>
          <p:cNvSpPr>
            <a:spLocks noGrp="1"/>
          </p:cNvSpPr>
          <p:nvPr>
            <p:ph idx="1"/>
          </p:nvPr>
        </p:nvSpPr>
        <p:spPr/>
        <p:txBody>
          <a:bodyPr/>
          <a:lstStyle/>
          <a:p>
            <a:pPr>
              <a:spcBef>
                <a:spcPts val="0"/>
              </a:spcBef>
            </a:pPr>
            <a:r>
              <a:rPr lang="en-US" sz="1600" dirty="0" smtClean="0"/>
              <a:t>Direct communication </a:t>
            </a:r>
            <a:r>
              <a:rPr lang="en-US" sz="1600" dirty="0"/>
              <a:t>with all psychologists in Washington state to increase access to care. </a:t>
            </a:r>
            <a:endParaRPr lang="en-US" sz="1600" dirty="0" smtClean="0"/>
          </a:p>
          <a:p>
            <a:pPr lvl="1">
              <a:spcBef>
                <a:spcPts val="0"/>
              </a:spcBef>
            </a:pPr>
            <a:r>
              <a:rPr lang="en-US" sz="1200" dirty="0" smtClean="0"/>
              <a:t>Future </a:t>
            </a:r>
            <a:r>
              <a:rPr lang="en-US" sz="1200" dirty="0"/>
              <a:t>efforts are anticipated to focus on psychiatrists, psychiatric advanced practice registered nurses, and master’s level therapists</a:t>
            </a:r>
            <a:r>
              <a:rPr lang="en-US" sz="1200" dirty="0" smtClean="0"/>
              <a:t>.</a:t>
            </a:r>
          </a:p>
          <a:p>
            <a:pPr>
              <a:spcBef>
                <a:spcPts val="0"/>
              </a:spcBef>
            </a:pPr>
            <a:endParaRPr lang="en-US" sz="1600" dirty="0" smtClean="0"/>
          </a:p>
          <a:p>
            <a:pPr>
              <a:spcBef>
                <a:spcPts val="0"/>
              </a:spcBef>
            </a:pPr>
            <a:r>
              <a:rPr lang="en-US" sz="1600" dirty="0" smtClean="0"/>
              <a:t>Telehealth policies in place designed to improve access to appropriate providers, particularly those with expertise in trauma-informed care.</a:t>
            </a:r>
          </a:p>
          <a:p>
            <a:pPr>
              <a:spcBef>
                <a:spcPts val="0"/>
              </a:spcBef>
            </a:pPr>
            <a:endParaRPr lang="en-US" sz="1600" dirty="0" smtClean="0"/>
          </a:p>
          <a:p>
            <a:pPr>
              <a:spcBef>
                <a:spcPts val="0"/>
              </a:spcBef>
            </a:pPr>
            <a:r>
              <a:rPr lang="en-US" sz="1600" dirty="0" smtClean="0"/>
              <a:t>Designated senior claims management staff who assess and manage PTSD claims from initiation to closure.</a:t>
            </a:r>
          </a:p>
          <a:p>
            <a:pPr>
              <a:spcBef>
                <a:spcPts val="0"/>
              </a:spcBef>
            </a:pPr>
            <a:endParaRPr lang="en-US" sz="1600" dirty="0" smtClean="0"/>
          </a:p>
          <a:p>
            <a:pPr>
              <a:spcBef>
                <a:spcPts val="0"/>
              </a:spcBef>
            </a:pPr>
            <a:r>
              <a:rPr lang="en-US" sz="1600" dirty="0"/>
              <a:t>Consistent training and tools, graduated </a:t>
            </a:r>
            <a:r>
              <a:rPr lang="en-US" sz="1600" dirty="0" smtClean="0"/>
              <a:t>return to work</a:t>
            </a:r>
            <a:r>
              <a:rPr lang="en-US" sz="1600" dirty="0" smtClean="0"/>
              <a:t> </a:t>
            </a:r>
            <a:r>
              <a:rPr lang="en-US" sz="1600" dirty="0"/>
              <a:t>strategies, and employer incentives remain important strategies to facilitate and accommodate worker-centric </a:t>
            </a:r>
            <a:r>
              <a:rPr lang="en-US" sz="1600" dirty="0" smtClean="0"/>
              <a:t>return to work</a:t>
            </a:r>
            <a:r>
              <a:rPr lang="en-US" sz="1600" dirty="0" smtClean="0"/>
              <a:t> </a:t>
            </a:r>
            <a:r>
              <a:rPr lang="en-US" sz="1600" dirty="0" smtClean="0"/>
              <a:t>options.</a:t>
            </a:r>
          </a:p>
          <a:p>
            <a:endParaRPr lang="en-US" sz="1800" dirty="0" smtClean="0"/>
          </a:p>
          <a:p>
            <a:endParaRPr lang="en-US" sz="2000" dirty="0"/>
          </a:p>
          <a:p>
            <a:endParaRPr lang="en-US" dirty="0"/>
          </a:p>
        </p:txBody>
      </p:sp>
    </p:spTree>
    <p:extLst>
      <p:ext uri="{BB962C8B-B14F-4D97-AF65-F5344CB8AC3E}">
        <p14:creationId xmlns:p14="http://schemas.microsoft.com/office/powerpoint/2010/main" val="4102650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Looking Ahead</a:t>
            </a:r>
            <a:endParaRPr lang="en-US" sz="2400" dirty="0"/>
          </a:p>
        </p:txBody>
      </p:sp>
      <p:sp>
        <p:nvSpPr>
          <p:cNvPr id="3" name="Content Placeholder 2"/>
          <p:cNvSpPr>
            <a:spLocks noGrp="1"/>
          </p:cNvSpPr>
          <p:nvPr>
            <p:ph idx="1"/>
          </p:nvPr>
        </p:nvSpPr>
        <p:spPr/>
        <p:txBody>
          <a:bodyPr/>
          <a:lstStyle/>
          <a:p>
            <a:pPr marL="514337" indent="-457189"/>
            <a:r>
              <a:rPr lang="en-US" sz="1800" dirty="0"/>
              <a:t>L&amp;I is engaged in multiple projects and collaborations designed to enhance worker-centric behavioral and mental healthcare and outcomes.</a:t>
            </a:r>
          </a:p>
          <a:p>
            <a:pPr indent="-285743"/>
            <a:endParaRPr lang="en-US" sz="1800" dirty="0"/>
          </a:p>
          <a:p>
            <a:pPr marL="514337" indent="-457189"/>
            <a:r>
              <a:rPr lang="en-US" sz="1800" dirty="0"/>
              <a:t>Consistent training and tools, graduated return to work strategies, and employer incentives remain important strategies to facilitate and accommodate worker-centric return to work options. This will remain a focus of the department.</a:t>
            </a:r>
          </a:p>
          <a:p>
            <a:pPr marL="314324" indent="-257175"/>
            <a:endParaRPr lang="en-US" sz="1800" dirty="0"/>
          </a:p>
          <a:p>
            <a:pPr marL="514337" indent="-457189"/>
            <a:r>
              <a:rPr lang="en-US" sz="1800" dirty="0"/>
              <a:t>L&amp;I will continue to identify and implement positive changes in its approach to PTSD and mental health that are within its authority and control, and to understand and test new, innovative approaches and strategies. </a:t>
            </a:r>
          </a:p>
          <a:p>
            <a:endParaRPr lang="en-US" dirty="0"/>
          </a:p>
        </p:txBody>
      </p:sp>
    </p:spTree>
    <p:extLst>
      <p:ext uri="{BB962C8B-B14F-4D97-AF65-F5344CB8AC3E}">
        <p14:creationId xmlns:p14="http://schemas.microsoft.com/office/powerpoint/2010/main" val="3406243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Final Thoughts and Aspirational Goals</a:t>
            </a:r>
            <a:endParaRPr lang="en-US" sz="2400" dirty="0"/>
          </a:p>
        </p:txBody>
      </p:sp>
      <p:sp>
        <p:nvSpPr>
          <p:cNvPr id="3" name="Content Placeholder 2"/>
          <p:cNvSpPr>
            <a:spLocks noGrp="1"/>
          </p:cNvSpPr>
          <p:nvPr>
            <p:ph idx="1"/>
          </p:nvPr>
        </p:nvSpPr>
        <p:spPr>
          <a:xfrm>
            <a:off x="381000" y="819150"/>
            <a:ext cx="8382000" cy="3543300"/>
          </a:xfrm>
        </p:spPr>
        <p:txBody>
          <a:bodyPr/>
          <a:lstStyle/>
          <a:p>
            <a:r>
              <a:rPr lang="en-US" sz="1800" dirty="0"/>
              <a:t>Identify gaps in </a:t>
            </a:r>
            <a:r>
              <a:rPr lang="en-US" sz="1800" dirty="0" smtClean="0"/>
              <a:t>workers</a:t>
            </a:r>
            <a:r>
              <a:rPr lang="en-US" sz="1800" dirty="0"/>
              <a:t>’ compensation </a:t>
            </a:r>
            <a:r>
              <a:rPr lang="en-US" sz="1800" dirty="0" smtClean="0"/>
              <a:t>systems </a:t>
            </a:r>
            <a:endParaRPr lang="en-US" sz="1800" dirty="0"/>
          </a:p>
          <a:p>
            <a:r>
              <a:rPr lang="en-US" sz="1800" dirty="0"/>
              <a:t>Improve access and quality of care for injured workers</a:t>
            </a:r>
          </a:p>
          <a:p>
            <a:r>
              <a:rPr lang="en-US" sz="1800" dirty="0"/>
              <a:t>Explore how we may interpret mental health parity in </a:t>
            </a:r>
            <a:r>
              <a:rPr lang="en-US" sz="1800" dirty="0" smtClean="0"/>
              <a:t>workers’ compensation</a:t>
            </a:r>
            <a:endParaRPr lang="en-US" sz="1800" dirty="0"/>
          </a:p>
          <a:p>
            <a:r>
              <a:rPr lang="en-US" sz="1800" dirty="0"/>
              <a:t>Engage in policy discussions designed to improve mental healthcare </a:t>
            </a:r>
            <a:endParaRPr lang="en-US" sz="1800" dirty="0" smtClean="0"/>
          </a:p>
          <a:p>
            <a:r>
              <a:rPr lang="en-US" sz="1800" dirty="0" smtClean="0"/>
              <a:t>Partner </a:t>
            </a:r>
            <a:r>
              <a:rPr lang="en-US" sz="1800" dirty="0"/>
              <a:t>with other programs on </a:t>
            </a:r>
            <a:r>
              <a:rPr lang="en-US" sz="1800" dirty="0" smtClean="0"/>
              <a:t>wellness, earlier intervention, and return to work programming efforts </a:t>
            </a:r>
          </a:p>
          <a:p>
            <a:r>
              <a:rPr lang="en-US" sz="1800" dirty="0" smtClean="0"/>
              <a:t>Develop </a:t>
            </a:r>
            <a:r>
              <a:rPr lang="en-US" sz="1800" dirty="0"/>
              <a:t>a team across agency </a:t>
            </a:r>
            <a:r>
              <a:rPr lang="en-US" sz="1800" dirty="0" smtClean="0"/>
              <a:t>divisions</a:t>
            </a:r>
            <a:r>
              <a:rPr lang="en-US" sz="1800" dirty="0"/>
              <a:t> </a:t>
            </a:r>
            <a:r>
              <a:rPr lang="en-US" sz="1800" dirty="0" smtClean="0"/>
              <a:t>to advance </a:t>
            </a:r>
            <a:r>
              <a:rPr lang="en-US" sz="1800" dirty="0"/>
              <a:t>a common vision for mental healthcare delivery in </a:t>
            </a:r>
            <a:r>
              <a:rPr lang="en-US" sz="1800" dirty="0" smtClean="0"/>
              <a:t>workers’ compensation</a:t>
            </a:r>
          </a:p>
          <a:p>
            <a:r>
              <a:rPr lang="en-US" sz="1800" dirty="0" smtClean="0"/>
              <a:t>Develop best practices for mental healthcare delivery </a:t>
            </a:r>
          </a:p>
          <a:p>
            <a:pPr lvl="1"/>
            <a:r>
              <a:rPr lang="en-US" sz="1600" dirty="0" smtClean="0"/>
              <a:t>Collaborative and coordinated model</a:t>
            </a:r>
          </a:p>
          <a:p>
            <a:pPr lvl="1"/>
            <a:r>
              <a:rPr lang="en-US" sz="1600" dirty="0" smtClean="0"/>
              <a:t>Continuum of care model</a:t>
            </a:r>
            <a:endParaRPr lang="en-US" sz="1600" dirty="0"/>
          </a:p>
          <a:p>
            <a:endParaRPr lang="en-US" dirty="0"/>
          </a:p>
        </p:txBody>
      </p:sp>
    </p:spTree>
    <p:extLst>
      <p:ext uri="{BB962C8B-B14F-4D97-AF65-F5344CB8AC3E}">
        <p14:creationId xmlns:p14="http://schemas.microsoft.com/office/powerpoint/2010/main" val="2481736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Next Steps</a:t>
            </a:r>
            <a:endParaRPr lang="en-US" sz="2800" dirty="0"/>
          </a:p>
        </p:txBody>
      </p:sp>
      <p:sp>
        <p:nvSpPr>
          <p:cNvPr id="3" name="Content Placeholder 2"/>
          <p:cNvSpPr>
            <a:spLocks noGrp="1"/>
          </p:cNvSpPr>
          <p:nvPr>
            <p:ph idx="1"/>
          </p:nvPr>
        </p:nvSpPr>
        <p:spPr/>
        <p:txBody>
          <a:bodyPr/>
          <a:lstStyle/>
          <a:p>
            <a:pPr marL="0" indent="0">
              <a:buNone/>
            </a:pPr>
            <a:endParaRPr lang="en-US" sz="1800" dirty="0" smtClean="0"/>
          </a:p>
          <a:p>
            <a:r>
              <a:rPr lang="en-US" sz="1800" dirty="0" smtClean="0"/>
              <a:t>Meetings (+/- 8) will occur between August, 2024 – June, 2025</a:t>
            </a:r>
          </a:p>
          <a:p>
            <a:endParaRPr lang="en-US" sz="1800" dirty="0" smtClean="0"/>
          </a:p>
          <a:p>
            <a:r>
              <a:rPr lang="en-US" sz="1800" dirty="0" smtClean="0"/>
              <a:t>Using </a:t>
            </a:r>
            <a:r>
              <a:rPr lang="en-US" sz="1800" dirty="0"/>
              <a:t>the best available published medical evidence along with a consensus of clinical expertise, the criteria and narrative guidance that composes the treatment </a:t>
            </a:r>
            <a:r>
              <a:rPr lang="en-US" sz="1800" dirty="0" smtClean="0"/>
              <a:t>guideline </a:t>
            </a:r>
            <a:r>
              <a:rPr lang="en-US" sz="1800" dirty="0"/>
              <a:t>will be created</a:t>
            </a:r>
          </a:p>
          <a:p>
            <a:pPr marL="0" indent="0">
              <a:buNone/>
            </a:pPr>
            <a:endParaRPr lang="en-US" dirty="0"/>
          </a:p>
        </p:txBody>
      </p:sp>
      <p:pic>
        <p:nvPicPr>
          <p:cNvPr id="4" name="Picture 3"/>
          <p:cNvPicPr>
            <a:picLocks noChangeAspect="1"/>
          </p:cNvPicPr>
          <p:nvPr/>
        </p:nvPicPr>
        <p:blipFill>
          <a:blip r:embed="rId2"/>
          <a:stretch>
            <a:fillRect/>
          </a:stretch>
        </p:blipFill>
        <p:spPr>
          <a:xfrm>
            <a:off x="388528" y="17961"/>
            <a:ext cx="8755472" cy="4486275"/>
          </a:xfrm>
          <a:prstGeom prst="rect">
            <a:avLst/>
          </a:prstGeom>
        </p:spPr>
      </p:pic>
      <p:sp>
        <p:nvSpPr>
          <p:cNvPr id="5" name="TextBox 4"/>
          <p:cNvSpPr txBox="1"/>
          <p:nvPr/>
        </p:nvSpPr>
        <p:spPr>
          <a:xfrm>
            <a:off x="377642" y="361950"/>
            <a:ext cx="2735672" cy="646331"/>
          </a:xfrm>
          <a:prstGeom prst="rect">
            <a:avLst/>
          </a:prstGeom>
          <a:noFill/>
        </p:spPr>
        <p:txBody>
          <a:bodyPr wrap="square" rtlCol="0">
            <a:spAutoFit/>
          </a:bodyPr>
          <a:lstStyle/>
          <a:p>
            <a:r>
              <a:rPr lang="en-US" sz="3600" b="1" dirty="0" smtClean="0">
                <a:latin typeface="+mj-lt"/>
              </a:rPr>
              <a:t>Questions</a:t>
            </a:r>
            <a:endParaRPr lang="en-US" sz="3600" b="1" dirty="0">
              <a:latin typeface="+mj-lt"/>
            </a:endParaRPr>
          </a:p>
        </p:txBody>
      </p:sp>
    </p:spTree>
    <p:extLst>
      <p:ext uri="{BB962C8B-B14F-4D97-AF65-F5344CB8AC3E}">
        <p14:creationId xmlns:p14="http://schemas.microsoft.com/office/powerpoint/2010/main" val="4247310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1"/>
          </p:nvPr>
        </p:nvSpPr>
        <p:spPr>
          <a:xfrm>
            <a:off x="304800" y="514350"/>
            <a:ext cx="8277496" cy="4329043"/>
          </a:xfrm>
        </p:spPr>
        <p:txBody>
          <a:bodyPr/>
          <a:lstStyle/>
          <a:p>
            <a:pPr marL="0" indent="-457200">
              <a:buNone/>
            </a:pPr>
            <a:endParaRPr lang="en-US" sz="1400" dirty="0" smtClean="0"/>
          </a:p>
          <a:p>
            <a:pPr marL="0" indent="0">
              <a:spcBef>
                <a:spcPts val="0"/>
              </a:spcBef>
              <a:buNone/>
            </a:pPr>
            <a:r>
              <a:rPr lang="en-US" sz="1400" dirty="0"/>
              <a:t>American Psychiatric Association: Diagnostic and Statistical Manual of Mental Disorders, Fifth Edition (2013). American Psychiatric Association</a:t>
            </a:r>
            <a:r>
              <a:rPr lang="en-US" sz="1400" dirty="0" smtClean="0"/>
              <a:t>.</a:t>
            </a:r>
          </a:p>
          <a:p>
            <a:pPr marL="0" indent="0">
              <a:spcBef>
                <a:spcPts val="0"/>
              </a:spcBef>
              <a:buNone/>
            </a:pPr>
            <a:endParaRPr lang="en-US" sz="1400" dirty="0" smtClean="0"/>
          </a:p>
          <a:p>
            <a:pPr marL="0" indent="0">
              <a:spcBef>
                <a:spcPts val="0"/>
              </a:spcBef>
              <a:buNone/>
            </a:pPr>
            <a:r>
              <a:rPr lang="en-US" sz="1400" dirty="0" smtClean="0"/>
              <a:t>Burback</a:t>
            </a:r>
            <a:r>
              <a:rPr lang="en-US" sz="1400" dirty="0"/>
              <a:t>, L., et al., (2024). Treatment of posttraumatic stress disorder: A state-of-the-art review. </a:t>
            </a:r>
            <a:r>
              <a:rPr lang="en-US" sz="1400" i="1" dirty="0"/>
              <a:t>Current Neuropharmacology</a:t>
            </a:r>
            <a:r>
              <a:rPr lang="en-US" sz="1400" dirty="0"/>
              <a:t>, 22(4), 557-635.</a:t>
            </a:r>
          </a:p>
          <a:p>
            <a:pPr marL="0" indent="0">
              <a:spcBef>
                <a:spcPts val="0"/>
              </a:spcBef>
              <a:buNone/>
            </a:pPr>
            <a:endParaRPr lang="en-US" sz="1400" dirty="0" smtClean="0"/>
          </a:p>
          <a:p>
            <a:pPr marL="0" indent="0">
              <a:spcBef>
                <a:spcPts val="0"/>
              </a:spcBef>
              <a:buNone/>
            </a:pPr>
            <a:r>
              <a:rPr lang="en-US" sz="1400" dirty="0" smtClean="0"/>
              <a:t>Clinical </a:t>
            </a:r>
            <a:r>
              <a:rPr lang="en-US" sz="1400" dirty="0"/>
              <a:t>Practice Guideline for the Treatment of PTSD (2017). American Psychological Association</a:t>
            </a:r>
            <a:r>
              <a:rPr lang="en-US" sz="1400" dirty="0" smtClean="0"/>
              <a:t>.</a:t>
            </a:r>
          </a:p>
          <a:p>
            <a:pPr marL="0" indent="0">
              <a:spcBef>
                <a:spcPts val="0"/>
              </a:spcBef>
              <a:buNone/>
            </a:pPr>
            <a:endParaRPr lang="en-US" sz="1400" dirty="0"/>
          </a:p>
          <a:p>
            <a:pPr marL="0" indent="0">
              <a:spcBef>
                <a:spcPts val="0"/>
              </a:spcBef>
              <a:buNone/>
            </a:pPr>
            <a:r>
              <a:rPr lang="en-US" sz="1400" dirty="0"/>
              <a:t>Hamblen, J. L., et al. (2019). A guide to guidelines for the treatment of posttraumatic stress disorder in adults: An update. </a:t>
            </a:r>
            <a:r>
              <a:rPr lang="en-US" sz="1400" i="1" dirty="0"/>
              <a:t>Psychotherapy</a:t>
            </a:r>
            <a:r>
              <a:rPr lang="en-US" sz="1400" dirty="0"/>
              <a:t>, 56(3), 359-373</a:t>
            </a:r>
            <a:r>
              <a:rPr lang="en-US" sz="1400" dirty="0" smtClean="0"/>
              <a:t>.</a:t>
            </a:r>
            <a:endParaRPr lang="en-US" sz="1400" dirty="0"/>
          </a:p>
          <a:p>
            <a:pPr marL="0" indent="0">
              <a:spcBef>
                <a:spcPts val="0"/>
              </a:spcBef>
              <a:buNone/>
            </a:pPr>
            <a:endParaRPr lang="en-US" sz="1400" dirty="0" smtClean="0"/>
          </a:p>
          <a:p>
            <a:pPr marL="0" indent="0">
              <a:spcBef>
                <a:spcPts val="0"/>
              </a:spcBef>
              <a:buNone/>
            </a:pPr>
            <a:r>
              <a:rPr lang="en-US" sz="1400" dirty="0" smtClean="0"/>
              <a:t>Kilpatrick, et al. (2013). National estimates of exposure to</a:t>
            </a:r>
            <a:r>
              <a:rPr lang="en-US" sz="1400" dirty="0"/>
              <a:t> </a:t>
            </a:r>
            <a:r>
              <a:rPr lang="en-US" sz="1400" dirty="0" smtClean="0"/>
              <a:t>traumatic events and PTSD prevalence using DSM-IV and DSM-5 criteria. </a:t>
            </a:r>
            <a:r>
              <a:rPr lang="en-US" sz="1400" i="1" dirty="0" smtClean="0"/>
              <a:t>Journal of Traumatic Stress</a:t>
            </a:r>
            <a:r>
              <a:rPr lang="en-US" sz="1400" dirty="0" smtClean="0"/>
              <a:t>, 26(5), 537-547.</a:t>
            </a:r>
          </a:p>
          <a:p>
            <a:pPr marL="0" indent="0">
              <a:spcBef>
                <a:spcPts val="0"/>
              </a:spcBef>
              <a:buNone/>
            </a:pPr>
            <a:endParaRPr lang="en-US" sz="1400" dirty="0"/>
          </a:p>
          <a:p>
            <a:pPr marL="0" indent="0">
              <a:spcBef>
                <a:spcPts val="0"/>
              </a:spcBef>
              <a:buNone/>
            </a:pPr>
            <a:r>
              <a:rPr lang="en-US" sz="1400" dirty="0" smtClean="0"/>
              <a:t>Resick, et al. (2012). Long-term outcomes of cognitive-behavioral treatments for posttraumatic stress disorder among female rape survivors.</a:t>
            </a:r>
            <a:r>
              <a:rPr lang="en-US" sz="1400" i="1" dirty="0" smtClean="0"/>
              <a:t> Journal of Consulting </a:t>
            </a:r>
            <a:r>
              <a:rPr lang="en-US" sz="1400" i="1" dirty="0"/>
              <a:t>and Clinical </a:t>
            </a:r>
            <a:r>
              <a:rPr lang="en-US" sz="1400" i="1" dirty="0" smtClean="0"/>
              <a:t>Psychology</a:t>
            </a:r>
            <a:r>
              <a:rPr lang="en-US" sz="1400" dirty="0" smtClean="0"/>
              <a:t>, 80(2), 201-210.</a:t>
            </a:r>
          </a:p>
          <a:p>
            <a:pPr marL="0" indent="0">
              <a:spcBef>
                <a:spcPts val="0"/>
              </a:spcBef>
              <a:buNone/>
            </a:pPr>
            <a:endParaRPr lang="en-US" sz="1400" dirty="0"/>
          </a:p>
        </p:txBody>
      </p:sp>
      <p:sp>
        <p:nvSpPr>
          <p:cNvPr id="5" name="Title 2"/>
          <p:cNvSpPr>
            <a:spLocks noGrp="1"/>
          </p:cNvSpPr>
          <p:nvPr>
            <p:ph type="title"/>
          </p:nvPr>
        </p:nvSpPr>
        <p:spPr>
          <a:xfrm>
            <a:off x="304800" y="-51385"/>
            <a:ext cx="7188899" cy="865842"/>
          </a:xfrm>
        </p:spPr>
        <p:txBody>
          <a:bodyPr/>
          <a:lstStyle/>
          <a:p>
            <a:r>
              <a:rPr lang="en-US" sz="2800" dirty="0" smtClean="0"/>
              <a:t>Selected References</a:t>
            </a:r>
            <a:endParaRPr lang="en-US" sz="2800" dirty="0"/>
          </a:p>
        </p:txBody>
      </p:sp>
    </p:spTree>
    <p:extLst>
      <p:ext uri="{BB962C8B-B14F-4D97-AF65-F5344CB8AC3E}">
        <p14:creationId xmlns:p14="http://schemas.microsoft.com/office/powerpoint/2010/main" val="93490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Selected References</a:t>
            </a:r>
            <a:endParaRPr lang="en-US" sz="2800" dirty="0"/>
          </a:p>
        </p:txBody>
      </p:sp>
      <p:sp>
        <p:nvSpPr>
          <p:cNvPr id="5" name="Content Placeholder 4"/>
          <p:cNvSpPr>
            <a:spLocks noGrp="1"/>
          </p:cNvSpPr>
          <p:nvPr>
            <p:ph idx="1"/>
          </p:nvPr>
        </p:nvSpPr>
        <p:spPr/>
        <p:txBody>
          <a:bodyPr/>
          <a:lstStyle/>
          <a:p>
            <a:pPr marL="0" indent="0">
              <a:spcBef>
                <a:spcPts val="0"/>
              </a:spcBef>
              <a:buNone/>
            </a:pPr>
            <a:r>
              <a:rPr lang="en-US" sz="1400" dirty="0" smtClean="0"/>
              <a:t>Schnurr</a:t>
            </a:r>
            <a:r>
              <a:rPr lang="en-US" sz="1400" dirty="0"/>
              <a:t>, et al. (2024). The management of posttraumatic stress disorder and acute stress disorder: Synopsis of the 2023 U.S. Department of Veterans Affairs and U.S. Department of Defense clinical practice guideline</a:t>
            </a:r>
            <a:r>
              <a:rPr lang="en-US" sz="1400" i="1" dirty="0"/>
              <a:t>. Annals of Internal Medicine</a:t>
            </a:r>
            <a:r>
              <a:rPr lang="en-US" sz="1400" dirty="0"/>
              <a:t>. doi: 10.7326/M23-2757. </a:t>
            </a:r>
          </a:p>
          <a:p>
            <a:pPr marL="0" indent="0">
              <a:spcBef>
                <a:spcPts val="0"/>
              </a:spcBef>
              <a:buNone/>
            </a:pPr>
            <a:endParaRPr lang="en-US" sz="1400" dirty="0"/>
          </a:p>
          <a:p>
            <a:pPr marL="0" indent="0">
              <a:spcBef>
                <a:spcPts val="0"/>
              </a:spcBef>
              <a:buNone/>
            </a:pPr>
            <a:r>
              <a:rPr lang="en-US" sz="1400" dirty="0"/>
              <a:t>VA/DoD Clinical Practice Guideline. (2023). Management of Posttraumatic Stress Disorder and Acute Stress Disorder Work Group. Washington, DC: U.S. Government Printing Office.</a:t>
            </a:r>
          </a:p>
          <a:p>
            <a:pPr marL="0" indent="-457200">
              <a:buNone/>
            </a:pPr>
            <a:endParaRPr lang="en-US" sz="1200" dirty="0"/>
          </a:p>
          <a:p>
            <a:pPr marL="0" indent="-457200">
              <a:spcBef>
                <a:spcPts val="0"/>
              </a:spcBef>
              <a:buNone/>
            </a:pPr>
            <a:r>
              <a:rPr lang="en-US" sz="1400" dirty="0" smtClean="0"/>
              <a:t>Wilkinson</a:t>
            </a:r>
            <a:r>
              <a:rPr lang="en-US" sz="1400" dirty="0"/>
              <a:t>, S.T., </a:t>
            </a:r>
            <a:r>
              <a:rPr lang="en-US" sz="1400" dirty="0" smtClean="0"/>
              <a:t>et al., (2015). Marijuana </a:t>
            </a:r>
            <a:r>
              <a:rPr lang="en-US" sz="1400" dirty="0"/>
              <a:t>use is associated with worse outcomes in symptom severity and violent behavior in patients with posttraumatic stress disorder</a:t>
            </a:r>
            <a:r>
              <a:rPr lang="en-US" sz="1400" i="1" dirty="0"/>
              <a:t>.</a:t>
            </a:r>
            <a:r>
              <a:rPr lang="en-US" sz="1400" dirty="0"/>
              <a:t> </a:t>
            </a:r>
            <a:r>
              <a:rPr lang="en-US" sz="1400" i="1" dirty="0" smtClean="0"/>
              <a:t>Journal </a:t>
            </a:r>
            <a:r>
              <a:rPr lang="en-US" sz="1400" i="1" dirty="0"/>
              <a:t>of </a:t>
            </a:r>
            <a:r>
              <a:rPr lang="en-US" sz="1400" i="1" dirty="0" smtClean="0"/>
              <a:t>Clinical </a:t>
            </a:r>
            <a:r>
              <a:rPr lang="en-US" sz="1400" i="1" dirty="0"/>
              <a:t>P</a:t>
            </a:r>
            <a:r>
              <a:rPr lang="en-US" sz="1400" i="1" dirty="0" smtClean="0"/>
              <a:t>sychiatry</a:t>
            </a:r>
            <a:r>
              <a:rPr lang="en-US" sz="1400" dirty="0"/>
              <a:t>, </a:t>
            </a:r>
            <a:r>
              <a:rPr lang="en-US" sz="1400" dirty="0" smtClean="0"/>
              <a:t>76(9), 1174-1180.</a:t>
            </a:r>
            <a:endParaRPr lang="en-US" sz="1400" dirty="0"/>
          </a:p>
          <a:p>
            <a:pPr marL="0" indent="-457200">
              <a:spcBef>
                <a:spcPts val="0"/>
              </a:spcBef>
              <a:buNone/>
            </a:pPr>
            <a:endParaRPr lang="en-US" sz="1400" dirty="0"/>
          </a:p>
          <a:p>
            <a:pPr marL="0" indent="-457200">
              <a:spcBef>
                <a:spcPts val="0"/>
              </a:spcBef>
              <a:buNone/>
            </a:pPr>
            <a:endParaRPr lang="en-US" sz="1400" dirty="0"/>
          </a:p>
          <a:p>
            <a:pPr marL="0" indent="-457200">
              <a:buNone/>
            </a:pPr>
            <a:endParaRPr lang="en-US" sz="2400" dirty="0"/>
          </a:p>
          <a:p>
            <a:pPr marL="0" indent="-457200">
              <a:buNone/>
            </a:pPr>
            <a:endParaRPr lang="en-US" sz="2400" dirty="0"/>
          </a:p>
          <a:p>
            <a:endParaRPr lang="en-US" dirty="0"/>
          </a:p>
        </p:txBody>
      </p:sp>
    </p:spTree>
    <p:extLst>
      <p:ext uri="{BB962C8B-B14F-4D97-AF65-F5344CB8AC3E}">
        <p14:creationId xmlns:p14="http://schemas.microsoft.com/office/powerpoint/2010/main" val="53446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latin typeface="+mn-lt"/>
              </a:rPr>
              <a:t>Washington State Workers’ Compensation</a:t>
            </a:r>
            <a:endParaRPr lang="en-US" sz="2400" dirty="0">
              <a:solidFill>
                <a:schemeClr val="tx1"/>
              </a:solidFill>
              <a:latin typeface="+mn-lt"/>
            </a:endParaRPr>
          </a:p>
        </p:txBody>
      </p:sp>
      <p:sp>
        <p:nvSpPr>
          <p:cNvPr id="3" name="Content Placeholder 2"/>
          <p:cNvSpPr>
            <a:spLocks noGrp="1"/>
          </p:cNvSpPr>
          <p:nvPr>
            <p:ph idx="1"/>
          </p:nvPr>
        </p:nvSpPr>
        <p:spPr/>
        <p:txBody>
          <a:bodyPr/>
          <a:lstStyle/>
          <a:p>
            <a:pPr>
              <a:spcBef>
                <a:spcPts val="0"/>
              </a:spcBef>
            </a:pPr>
            <a:r>
              <a:rPr lang="en-US" sz="2400" dirty="0" smtClean="0"/>
              <a:t>WA </a:t>
            </a:r>
            <a:r>
              <a:rPr lang="en-US" sz="2400" dirty="0"/>
              <a:t>remains 1 of only 4 states with a state funded system, with the option for self-insurance (no private </a:t>
            </a:r>
            <a:r>
              <a:rPr lang="en-US" sz="2400" dirty="0" smtClean="0"/>
              <a:t>workers’ compensation insurance)</a:t>
            </a:r>
            <a:endParaRPr lang="en-US" sz="2400" dirty="0"/>
          </a:p>
          <a:p>
            <a:pPr lvl="1">
              <a:spcBef>
                <a:spcPts val="0"/>
              </a:spcBef>
            </a:pPr>
            <a:r>
              <a:rPr lang="en-US" sz="2000" dirty="0"/>
              <a:t>State fund (~75% of workers)</a:t>
            </a:r>
          </a:p>
          <a:p>
            <a:pPr lvl="1">
              <a:spcBef>
                <a:spcPts val="0"/>
              </a:spcBef>
            </a:pPr>
            <a:r>
              <a:rPr lang="en-US" sz="2000" dirty="0"/>
              <a:t>Self-insured (~25% of workers</a:t>
            </a:r>
            <a:r>
              <a:rPr lang="en-US" sz="2000" dirty="0" smtClean="0"/>
              <a:t>)</a:t>
            </a:r>
          </a:p>
          <a:p>
            <a:pPr lvl="1">
              <a:spcBef>
                <a:spcPts val="0"/>
              </a:spcBef>
            </a:pPr>
            <a:endParaRPr lang="en-US" sz="2800" dirty="0"/>
          </a:p>
          <a:p>
            <a:pPr>
              <a:spcBef>
                <a:spcPts val="0"/>
              </a:spcBef>
            </a:pPr>
            <a:r>
              <a:rPr lang="en-US" sz="2400" dirty="0"/>
              <a:t>Cabinet-level agency with a Director who reports directly to the Governor</a:t>
            </a:r>
          </a:p>
          <a:p>
            <a:endParaRPr lang="en-US" dirty="0"/>
          </a:p>
        </p:txBody>
      </p:sp>
    </p:spTree>
    <p:extLst>
      <p:ext uri="{BB962C8B-B14F-4D97-AF65-F5344CB8AC3E}">
        <p14:creationId xmlns:p14="http://schemas.microsoft.com/office/powerpoint/2010/main" val="1078941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latin typeface="+mn-lt"/>
              </a:rPr>
              <a:t>Washington State Workers’ </a:t>
            </a:r>
            <a:r>
              <a:rPr lang="en-US" sz="2400" dirty="0" smtClean="0">
                <a:solidFill>
                  <a:schemeClr val="tx1"/>
                </a:solidFill>
                <a:latin typeface="+mn-lt"/>
              </a:rPr>
              <a:t>Compensation</a:t>
            </a:r>
            <a:endParaRPr lang="en-US" sz="2400" dirty="0">
              <a:solidFill>
                <a:schemeClr val="tx1"/>
              </a:solidFill>
              <a:latin typeface="+mn-lt"/>
            </a:endParaRPr>
          </a:p>
        </p:txBody>
      </p:sp>
      <p:sp>
        <p:nvSpPr>
          <p:cNvPr id="3" name="Content Placeholder 2"/>
          <p:cNvSpPr>
            <a:spLocks noGrp="1"/>
          </p:cNvSpPr>
          <p:nvPr>
            <p:ph idx="1"/>
          </p:nvPr>
        </p:nvSpPr>
        <p:spPr/>
        <p:txBody>
          <a:bodyPr/>
          <a:lstStyle/>
          <a:p>
            <a:pPr>
              <a:spcBef>
                <a:spcPts val="0"/>
              </a:spcBef>
            </a:pPr>
            <a:r>
              <a:rPr lang="en-US" sz="2000" dirty="0"/>
              <a:t>Revised Code of Washington (RCW) Title 51</a:t>
            </a:r>
          </a:p>
          <a:p>
            <a:pPr lvl="1">
              <a:spcBef>
                <a:spcPts val="0"/>
              </a:spcBef>
            </a:pPr>
            <a:r>
              <a:rPr lang="en-US" sz="1800" dirty="0"/>
              <a:t>Authorizes L&amp;I to administer </a:t>
            </a:r>
            <a:r>
              <a:rPr lang="en-US" dirty="0" smtClean="0"/>
              <a:t>workers’ compensation</a:t>
            </a:r>
            <a:r>
              <a:rPr lang="en-US" sz="1800" dirty="0" smtClean="0"/>
              <a:t> </a:t>
            </a:r>
            <a:r>
              <a:rPr lang="en-US" sz="1800" dirty="0"/>
              <a:t>benefits – only the state legislature can change </a:t>
            </a:r>
            <a:r>
              <a:rPr lang="en-US" sz="1800" dirty="0" smtClean="0"/>
              <a:t>them</a:t>
            </a:r>
          </a:p>
          <a:p>
            <a:pPr lvl="1">
              <a:spcBef>
                <a:spcPts val="0"/>
              </a:spcBef>
            </a:pPr>
            <a:endParaRPr lang="en-US" dirty="0"/>
          </a:p>
          <a:p>
            <a:pPr>
              <a:spcBef>
                <a:spcPts val="0"/>
              </a:spcBef>
            </a:pPr>
            <a:r>
              <a:rPr lang="en-US" sz="2000" dirty="0"/>
              <a:t>Washington Administrative Code (WAC) Title 296</a:t>
            </a:r>
          </a:p>
          <a:p>
            <a:pPr lvl="1">
              <a:spcBef>
                <a:spcPts val="0"/>
              </a:spcBef>
            </a:pPr>
            <a:r>
              <a:rPr lang="en-US" sz="1800" dirty="0"/>
              <a:t>Clarify the intent of the RCWs</a:t>
            </a:r>
          </a:p>
          <a:p>
            <a:pPr lvl="1">
              <a:spcBef>
                <a:spcPts val="0"/>
              </a:spcBef>
            </a:pPr>
            <a:r>
              <a:rPr lang="en-US" sz="1800" dirty="0"/>
              <a:t>Based on scientific and clinical evidence, occupational health best practices, and input from our statutory advisory </a:t>
            </a:r>
            <a:r>
              <a:rPr lang="en-US" sz="1800" dirty="0" smtClean="0"/>
              <a:t>committees</a:t>
            </a:r>
            <a:endParaRPr lang="en-US" sz="1800" dirty="0"/>
          </a:p>
          <a:p>
            <a:pPr lvl="1">
              <a:spcBef>
                <a:spcPts val="0"/>
              </a:spcBef>
            </a:pPr>
            <a:r>
              <a:rPr lang="en-US" sz="1800" dirty="0"/>
              <a:t>They influence the evaluation and treatment </a:t>
            </a:r>
            <a:r>
              <a:rPr lang="en-US" dirty="0" smtClean="0"/>
              <a:t>providers</a:t>
            </a:r>
            <a:r>
              <a:rPr lang="en-US" sz="1800" dirty="0" smtClean="0"/>
              <a:t> </a:t>
            </a:r>
            <a:r>
              <a:rPr lang="en-US" sz="1800" dirty="0"/>
              <a:t>can/cannot provide to help workers have a successful recovery and return to </a:t>
            </a:r>
            <a:r>
              <a:rPr lang="en-US" sz="1800" dirty="0" smtClean="0"/>
              <a:t>work</a:t>
            </a:r>
            <a:endParaRPr lang="en-US" sz="1800" dirty="0"/>
          </a:p>
          <a:p>
            <a:endParaRPr lang="en-US" dirty="0"/>
          </a:p>
        </p:txBody>
      </p:sp>
    </p:spTree>
    <p:extLst>
      <p:ext uri="{BB962C8B-B14F-4D97-AF65-F5344CB8AC3E}">
        <p14:creationId xmlns:p14="http://schemas.microsoft.com/office/powerpoint/2010/main" val="3276726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rPr>
              <a:t>Washington State Workers’ </a:t>
            </a:r>
            <a:r>
              <a:rPr lang="en-US" sz="2400" dirty="0" smtClean="0">
                <a:solidFill>
                  <a:schemeClr val="tx1"/>
                </a:solidFill>
              </a:rPr>
              <a:t>Compensation</a:t>
            </a:r>
            <a:endParaRPr lang="en-US" sz="2400" dirty="0">
              <a:solidFill>
                <a:schemeClr val="tx1"/>
              </a:solidFill>
            </a:endParaRPr>
          </a:p>
        </p:txBody>
      </p:sp>
      <p:sp>
        <p:nvSpPr>
          <p:cNvPr id="3" name="Content Placeholder 2"/>
          <p:cNvSpPr>
            <a:spLocks noGrp="1"/>
          </p:cNvSpPr>
          <p:nvPr>
            <p:ph idx="1"/>
          </p:nvPr>
        </p:nvSpPr>
        <p:spPr/>
        <p:txBody>
          <a:bodyPr/>
          <a:lstStyle/>
          <a:p>
            <a:pPr>
              <a:spcBef>
                <a:spcPts val="0"/>
              </a:spcBef>
            </a:pPr>
            <a:r>
              <a:rPr lang="en-US" sz="2000" dirty="0"/>
              <a:t>WA is a worker choice </a:t>
            </a:r>
            <a:r>
              <a:rPr lang="en-US" sz="2000" dirty="0" smtClean="0"/>
              <a:t>state (RCW 51.36.010)</a:t>
            </a:r>
          </a:p>
          <a:p>
            <a:pPr>
              <a:spcBef>
                <a:spcPts val="0"/>
              </a:spcBef>
            </a:pPr>
            <a:endParaRPr lang="en-US" sz="2000" dirty="0"/>
          </a:p>
          <a:p>
            <a:pPr>
              <a:spcBef>
                <a:spcPts val="0"/>
              </a:spcBef>
            </a:pPr>
            <a:r>
              <a:rPr lang="en-US" sz="2000" dirty="0"/>
              <a:t>The Attending Provider (AP) </a:t>
            </a:r>
            <a:r>
              <a:rPr lang="en-US" sz="2000" dirty="0" smtClean="0"/>
              <a:t>role</a:t>
            </a:r>
            <a:endParaRPr lang="en-US" sz="2000" dirty="0"/>
          </a:p>
          <a:p>
            <a:pPr lvl="1">
              <a:spcBef>
                <a:spcPts val="0"/>
              </a:spcBef>
            </a:pPr>
            <a:r>
              <a:rPr lang="en-US" sz="1800" dirty="0" smtClean="0"/>
              <a:t>File the </a:t>
            </a:r>
            <a:r>
              <a:rPr lang="en-US" sz="1800" dirty="0"/>
              <a:t>initial report of accident</a:t>
            </a:r>
          </a:p>
          <a:p>
            <a:pPr lvl="1">
              <a:spcBef>
                <a:spcPts val="0"/>
              </a:spcBef>
            </a:pPr>
            <a:r>
              <a:rPr lang="en-US" sz="1800" dirty="0" smtClean="0"/>
              <a:t>Coordinate </a:t>
            </a:r>
            <a:r>
              <a:rPr lang="en-US" sz="1800" dirty="0"/>
              <a:t>care</a:t>
            </a:r>
          </a:p>
          <a:p>
            <a:pPr lvl="1">
              <a:spcBef>
                <a:spcPts val="0"/>
              </a:spcBef>
            </a:pPr>
            <a:r>
              <a:rPr lang="en-US" sz="1800" dirty="0" smtClean="0"/>
              <a:t>Initiate referrals</a:t>
            </a:r>
          </a:p>
          <a:p>
            <a:pPr lvl="1">
              <a:spcBef>
                <a:spcPts val="0"/>
              </a:spcBef>
            </a:pPr>
            <a:endParaRPr lang="en-US" sz="1800" dirty="0"/>
          </a:p>
          <a:p>
            <a:pPr>
              <a:spcBef>
                <a:spcPts val="0"/>
              </a:spcBef>
            </a:pPr>
            <a:r>
              <a:rPr lang="en-US" sz="2000" dirty="0"/>
              <a:t>Treating providers on mental health claims include psychologists, psychiatrists, psychiatric nurse practitioners, and certain master’s level </a:t>
            </a:r>
            <a:r>
              <a:rPr lang="en-US" sz="2000" dirty="0" smtClean="0"/>
              <a:t>therapists (WAC 296-21-270)</a:t>
            </a:r>
            <a:endParaRPr lang="en-US" sz="2000" dirty="0"/>
          </a:p>
          <a:p>
            <a:endParaRPr lang="en-US" sz="2000" dirty="0"/>
          </a:p>
        </p:txBody>
      </p:sp>
    </p:spTree>
    <p:extLst>
      <p:ext uri="{BB962C8B-B14F-4D97-AF65-F5344CB8AC3E}">
        <p14:creationId xmlns:p14="http://schemas.microsoft.com/office/powerpoint/2010/main" val="3247241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Evidence-Based Decision Making</a:t>
            </a:r>
            <a:endParaRPr lang="en-US" sz="2400" dirty="0"/>
          </a:p>
        </p:txBody>
      </p:sp>
      <p:sp>
        <p:nvSpPr>
          <p:cNvPr id="3" name="Content Placeholder 2"/>
          <p:cNvSpPr>
            <a:spLocks noGrp="1"/>
          </p:cNvSpPr>
          <p:nvPr>
            <p:ph idx="1"/>
          </p:nvPr>
        </p:nvSpPr>
        <p:spPr/>
        <p:txBody>
          <a:bodyPr/>
          <a:lstStyle/>
          <a:p>
            <a:pPr>
              <a:spcBef>
                <a:spcPts val="0"/>
              </a:spcBef>
            </a:pPr>
            <a:r>
              <a:rPr lang="en-US" altLang="en-US" sz="2000" dirty="0" smtClean="0"/>
              <a:t>There </a:t>
            </a:r>
            <a:r>
              <a:rPr lang="en-US" altLang="en-US" sz="2000" dirty="0"/>
              <a:t>are several advisory committees that help to inform </a:t>
            </a:r>
            <a:r>
              <a:rPr lang="en-US" altLang="en-US" sz="2000" dirty="0" smtClean="0"/>
              <a:t>Washington state workers’ compensation:</a:t>
            </a:r>
          </a:p>
          <a:p>
            <a:pPr lvl="1">
              <a:spcBef>
                <a:spcPts val="0"/>
              </a:spcBef>
            </a:pPr>
            <a:r>
              <a:rPr lang="en-US" altLang="en-US" sz="1800" dirty="0"/>
              <a:t>Division of Occupational Safety and Health (</a:t>
            </a:r>
            <a:r>
              <a:rPr lang="en-US" altLang="en-US" sz="1800" dirty="0" smtClean="0"/>
              <a:t>DOSH Advisory Committee)</a:t>
            </a:r>
            <a:endParaRPr lang="en-US" altLang="en-US" sz="1800" dirty="0"/>
          </a:p>
          <a:p>
            <a:pPr lvl="1">
              <a:spcBef>
                <a:spcPts val="0"/>
              </a:spcBef>
            </a:pPr>
            <a:r>
              <a:rPr lang="en-US" altLang="en-US" sz="1800" dirty="0"/>
              <a:t>Workers’ Compensation Advisory Committee (WCAC)</a:t>
            </a:r>
          </a:p>
          <a:p>
            <a:pPr lvl="1">
              <a:spcBef>
                <a:spcPts val="0"/>
              </a:spcBef>
            </a:pPr>
            <a:r>
              <a:rPr lang="en-US" altLang="en-US" sz="1800" dirty="0"/>
              <a:t>Industrial Insurance Chiropractic Advisory Committee (IICAC)</a:t>
            </a:r>
          </a:p>
          <a:p>
            <a:pPr lvl="1">
              <a:spcBef>
                <a:spcPts val="0"/>
              </a:spcBef>
            </a:pPr>
            <a:r>
              <a:rPr lang="en-US" altLang="en-US" sz="1800" dirty="0"/>
              <a:t>Advisory Committee on Healthcare Innovation and Evaluation (ACHIEv)</a:t>
            </a:r>
          </a:p>
          <a:p>
            <a:pPr lvl="1">
              <a:spcBef>
                <a:spcPts val="0"/>
              </a:spcBef>
            </a:pPr>
            <a:r>
              <a:rPr lang="en-US" altLang="en-US" sz="1800" dirty="0"/>
              <a:t>Industrial Insurance Medical Advisory Committee (IIMAC</a:t>
            </a:r>
            <a:r>
              <a:rPr lang="en-US" altLang="en-US" sz="1800" dirty="0" smtClean="0"/>
              <a:t>)</a:t>
            </a:r>
          </a:p>
          <a:p>
            <a:pPr lvl="1">
              <a:spcBef>
                <a:spcPts val="0"/>
              </a:spcBef>
            </a:pPr>
            <a:endParaRPr lang="en-US" altLang="en-US" sz="2000" dirty="0" smtClean="0"/>
          </a:p>
          <a:p>
            <a:pPr>
              <a:spcBef>
                <a:spcPts val="0"/>
              </a:spcBef>
            </a:pPr>
            <a:r>
              <a:rPr lang="en-US" altLang="en-US" sz="2000" dirty="0" smtClean="0"/>
              <a:t>University of Washington Department of Environmental and Occupational Health Sciences collaborative partnership</a:t>
            </a:r>
          </a:p>
          <a:p>
            <a:endParaRPr lang="en-US" altLang="en-US" sz="2400" dirty="0"/>
          </a:p>
        </p:txBody>
      </p:sp>
    </p:spTree>
    <p:extLst>
      <p:ext uri="{BB962C8B-B14F-4D97-AF65-F5344CB8AC3E}">
        <p14:creationId xmlns:p14="http://schemas.microsoft.com/office/powerpoint/2010/main" val="3847342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solidFill>
                  <a:schemeClr val="tx1"/>
                </a:solidFill>
              </a:rPr>
              <a:t>Behavioral and Mental Healthcare in WA Workers’ Comp</a:t>
            </a:r>
            <a:endParaRPr lang="en-US" sz="2400" dirty="0">
              <a:solidFill>
                <a:schemeClr val="tx1"/>
              </a:solidFill>
            </a:endParaRPr>
          </a:p>
        </p:txBody>
      </p:sp>
      <p:sp>
        <p:nvSpPr>
          <p:cNvPr id="4" name="Content Placeholder 3"/>
          <p:cNvSpPr>
            <a:spLocks noGrp="1"/>
          </p:cNvSpPr>
          <p:nvPr>
            <p:ph idx="1"/>
          </p:nvPr>
        </p:nvSpPr>
        <p:spPr/>
        <p:txBody>
          <a:bodyPr/>
          <a:lstStyle/>
          <a:p>
            <a:pPr>
              <a:spcBef>
                <a:spcPts val="0"/>
              </a:spcBef>
            </a:pPr>
            <a:r>
              <a:rPr lang="en-US" sz="2000" dirty="0"/>
              <a:t>Behavioral and </a:t>
            </a:r>
            <a:r>
              <a:rPr lang="en-US" sz="2000" dirty="0" smtClean="0"/>
              <a:t>mental </a:t>
            </a:r>
            <a:r>
              <a:rPr lang="en-US" sz="2000" dirty="0" smtClean="0"/>
              <a:t>healthcare </a:t>
            </a:r>
            <a:r>
              <a:rPr lang="en-US" sz="2000" dirty="0" smtClean="0"/>
              <a:t>differences</a:t>
            </a:r>
            <a:r>
              <a:rPr lang="en-US" sz="2000" dirty="0" smtClean="0"/>
              <a:t>:</a:t>
            </a:r>
          </a:p>
          <a:p>
            <a:pPr>
              <a:spcBef>
                <a:spcPts val="0"/>
              </a:spcBef>
            </a:pPr>
            <a:endParaRPr lang="en-US" sz="2000" dirty="0" smtClean="0"/>
          </a:p>
          <a:p>
            <a:pPr lvl="1">
              <a:spcBef>
                <a:spcPts val="0"/>
              </a:spcBef>
            </a:pPr>
            <a:r>
              <a:rPr lang="en-US" dirty="0" smtClean="0"/>
              <a:t>Behavioral health intervention is a brief course </a:t>
            </a:r>
            <a:r>
              <a:rPr lang="en-US" dirty="0"/>
              <a:t>of care with focus on improving worker’s ability </a:t>
            </a:r>
            <a:r>
              <a:rPr lang="en-US" dirty="0" smtClean="0"/>
              <a:t>to participate in recovery and </a:t>
            </a:r>
            <a:r>
              <a:rPr lang="en-US" dirty="0"/>
              <a:t>return to work by addressing psychosocial barriers that impede </a:t>
            </a:r>
            <a:r>
              <a:rPr lang="en-US" dirty="0" smtClean="0"/>
              <a:t>recovery and strengthen coping strategies.</a:t>
            </a:r>
            <a:endParaRPr lang="en-US" dirty="0"/>
          </a:p>
          <a:p>
            <a:pPr lvl="2">
              <a:spcBef>
                <a:spcPts val="0"/>
              </a:spcBef>
            </a:pPr>
            <a:r>
              <a:rPr lang="en-US" dirty="0" smtClean="0"/>
              <a:t>Appropriate </a:t>
            </a:r>
            <a:r>
              <a:rPr lang="en-US" dirty="0"/>
              <a:t>if provider believes psychosocial factors may be affecting medical treatment or medical management of an injury </a:t>
            </a:r>
            <a:endParaRPr lang="en-US" dirty="0" smtClean="0"/>
          </a:p>
          <a:p>
            <a:pPr lvl="2">
              <a:spcBef>
                <a:spcPts val="0"/>
              </a:spcBef>
            </a:pPr>
            <a:r>
              <a:rPr lang="en-US" dirty="0" smtClean="0"/>
              <a:t>Intervention for reactions to injury, recovery, return to work transitions</a:t>
            </a:r>
          </a:p>
          <a:p>
            <a:pPr lvl="2">
              <a:spcBef>
                <a:spcPts val="0"/>
              </a:spcBef>
            </a:pPr>
            <a:r>
              <a:rPr lang="en-US" dirty="0" smtClean="0"/>
              <a:t>No mental health diagnosis</a:t>
            </a:r>
          </a:p>
          <a:p>
            <a:pPr marL="685800" lvl="2" indent="0">
              <a:spcBef>
                <a:spcPts val="0"/>
              </a:spcBef>
              <a:buNone/>
            </a:pPr>
            <a:endParaRPr lang="en-US" dirty="0" smtClean="0"/>
          </a:p>
          <a:p>
            <a:pPr lvl="1">
              <a:spcBef>
                <a:spcPts val="0"/>
              </a:spcBef>
            </a:pPr>
            <a:r>
              <a:rPr lang="en-US" dirty="0" smtClean="0"/>
              <a:t>Mental health treatment is for diagnosed mental health conditions that create large impacts to function and the life of the worker.</a:t>
            </a:r>
          </a:p>
        </p:txBody>
      </p:sp>
    </p:spTree>
    <p:extLst>
      <p:ext uri="{BB962C8B-B14F-4D97-AF65-F5344CB8AC3E}">
        <p14:creationId xmlns:p14="http://schemas.microsoft.com/office/powerpoint/2010/main" val="150466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LNI">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LNI" id="{273B9928-5C2B-47FC-B455-B812602D4834}" vid="{09D20E7D-F84B-42D3-B4E0-E3B1B5951739}"/>
    </a:ext>
  </a:extLst>
</a:theme>
</file>

<file path=ppt/theme/theme4.xml><?xml version="1.0" encoding="utf-8"?>
<a:theme xmlns:a="http://schemas.openxmlformats.org/drawingml/2006/main" name="2_Default Design">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7a891caf-68db-4bba-b24e-67995077afd9">Templates</Year>
    <Quarter xmlns="7a891caf-68db-4bba-b24e-67995077afd9">Templates</Quarter>
    <Categories0 xmlns="7a891caf-68db-4bba-b24e-67995077afd9">Presentations</Categories0>
    <_dlc_DocId xmlns="a821e59c-4bb1-4fe2-aa44-8183e099c075">QFWT3EYPSCT2-537816595-526</_dlc_DocId>
    <_dlc_DocIdUrl xmlns="a821e59c-4bb1-4fe2-aa44-8183e099c075">
      <Url>https://lnishare.lni.wa.lcl/sites/PWA/WCAC/_layouts/15/DocIdRedir.aspx?ID=QFWT3EYPSCT2-537816595-526</Url>
      <Description>QFWT3EYPSCT2-537816595-526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984C14E99EF2D4A850EAAD1596DACB9" ma:contentTypeVersion="4" ma:contentTypeDescription="Create a new document." ma:contentTypeScope="" ma:versionID="e54f4b31748a595833a0766132b0e79e">
  <xsd:schema xmlns:xsd="http://www.w3.org/2001/XMLSchema" xmlns:xs="http://www.w3.org/2001/XMLSchema" xmlns:p="http://schemas.microsoft.com/office/2006/metadata/properties" xmlns:ns2="a821e59c-4bb1-4fe2-aa44-8183e099c075" xmlns:ns3="7a891caf-68db-4bba-b24e-67995077afd9" targetNamespace="http://schemas.microsoft.com/office/2006/metadata/properties" ma:root="true" ma:fieldsID="c8581b8b79973601bb9312ca3e22199d" ns2:_="" ns3:_="">
    <xsd:import namespace="a821e59c-4bb1-4fe2-aa44-8183e099c075"/>
    <xsd:import namespace="7a891caf-68db-4bba-b24e-67995077afd9"/>
    <xsd:element name="properties">
      <xsd:complexType>
        <xsd:sequence>
          <xsd:element name="documentManagement">
            <xsd:complexType>
              <xsd:all>
                <xsd:element ref="ns2:_dlc_DocId" minOccurs="0"/>
                <xsd:element ref="ns2:_dlc_DocIdUrl" minOccurs="0"/>
                <xsd:element ref="ns2:_dlc_DocIdPersistId" minOccurs="0"/>
                <xsd:element ref="ns3:Categories0"/>
                <xsd:element ref="ns3:Year" minOccurs="0"/>
                <xsd:element ref="ns2:SharedWithUsers" minOccurs="0"/>
                <xsd:element ref="ns3:Quar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1e59c-4bb1-4fe2-aa44-8183e099c07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891caf-68db-4bba-b24e-67995077afd9" elementFormDefault="qualified">
    <xsd:import namespace="http://schemas.microsoft.com/office/2006/documentManagement/types"/>
    <xsd:import namespace="http://schemas.microsoft.com/office/infopath/2007/PartnerControls"/>
    <xsd:element name="Categories0" ma:index="11" ma:displayName="Categories" ma:format="Dropdown" ma:internalName="Categories0">
      <xsd:simpleType>
        <xsd:restriction base="dms:Choice">
          <xsd:enumeration value="Administrative Preparations"/>
          <xsd:enumeration value="Agendas"/>
          <xsd:enumeration value="Handouts"/>
          <xsd:enumeration value="Meeting Minutes"/>
          <xsd:enumeration value="Presentations"/>
        </xsd:restriction>
      </xsd:simpleType>
    </xsd:element>
    <xsd:element name="Year" ma:index="12" nillable="true" ma:displayName="Year" ma:format="RadioButtons" ma:internalName="Year">
      <xsd:simpleType>
        <xsd:restriction base="dms:Choice">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Templates"/>
          <xsd:enumeration value="Process"/>
        </xsd:restriction>
      </xsd:simpleType>
    </xsd:element>
    <xsd:element name="Quarter" ma:index="14" nillable="true" ma:displayName="Quarter" ma:format="Dropdown" ma:internalName="Quarter">
      <xsd:simpleType>
        <xsd:restriction base="dms:Choice">
          <xsd:enumeration value="Q1"/>
          <xsd:enumeration value="Q2"/>
          <xsd:enumeration value="Q3"/>
          <xsd:enumeration value="Q4"/>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0CCED6-678A-4641-91A6-EBA37F81C71A}">
  <ds:schemaRefs>
    <ds:schemaRef ds:uri="http://schemas.microsoft.com/sharepoint/events"/>
  </ds:schemaRefs>
</ds:datastoreItem>
</file>

<file path=customXml/itemProps2.xml><?xml version="1.0" encoding="utf-8"?>
<ds:datastoreItem xmlns:ds="http://schemas.openxmlformats.org/officeDocument/2006/customXml" ds:itemID="{DB166185-020E-4CB3-846D-09D5F2876817}">
  <ds:schemaRefs>
    <ds:schemaRef ds:uri="http://schemas.microsoft.com/sharepoint/v3/contenttype/forms"/>
  </ds:schemaRefs>
</ds:datastoreItem>
</file>

<file path=customXml/itemProps3.xml><?xml version="1.0" encoding="utf-8"?>
<ds:datastoreItem xmlns:ds="http://schemas.openxmlformats.org/officeDocument/2006/customXml" ds:itemID="{A0A79CB1-E893-46A6-BE31-B12BE983D0E5}">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dcmitype/"/>
    <ds:schemaRef ds:uri="http://www.w3.org/XML/1998/namespace"/>
    <ds:schemaRef ds:uri="7a891caf-68db-4bba-b24e-67995077afd9"/>
    <ds:schemaRef ds:uri="a821e59c-4bb1-4fe2-aa44-8183e099c075"/>
    <ds:schemaRef ds:uri="http://purl.org/dc/terms/"/>
  </ds:schemaRefs>
</ds:datastoreItem>
</file>

<file path=customXml/itemProps4.xml><?xml version="1.0" encoding="utf-8"?>
<ds:datastoreItem xmlns:ds="http://schemas.openxmlformats.org/officeDocument/2006/customXml" ds:itemID="{6F833DC8-F4F3-4712-856A-C33BEBC6A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1e59c-4bb1-4fe2-aa44-8183e099c075"/>
    <ds:schemaRef ds:uri="7a891caf-68db-4bba-b24e-67995077a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5984</TotalTime>
  <Words>3524</Words>
  <Application>Microsoft Office PowerPoint</Application>
  <PresentationFormat>On-screen Show (16:9)</PresentationFormat>
  <Paragraphs>486</Paragraphs>
  <Slides>48</Slides>
  <Notes>44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48</vt:i4>
      </vt:variant>
    </vt:vector>
  </HeadingPairs>
  <TitlesOfParts>
    <vt:vector size="61" baseType="lpstr">
      <vt:lpstr>ＭＳ Ｐゴシック</vt:lpstr>
      <vt:lpstr>Arial</vt:lpstr>
      <vt:lpstr>Arial Narrow</vt:lpstr>
      <vt:lpstr>Calibri</vt:lpstr>
      <vt:lpstr>Calibri Light</vt:lpstr>
      <vt:lpstr>Courier New</vt:lpstr>
      <vt:lpstr>Tahoma</vt:lpstr>
      <vt:lpstr>Times New Roman</vt:lpstr>
      <vt:lpstr>Wingdings</vt:lpstr>
      <vt:lpstr>Default Design</vt:lpstr>
      <vt:lpstr>1_Default Design</vt:lpstr>
      <vt:lpstr>Theme1LNI</vt:lpstr>
      <vt:lpstr>2_Default Design</vt:lpstr>
      <vt:lpstr> Posttraumatic Stress Disorder:  A Rapidly Changing Landscape in Workers’ Compensation</vt:lpstr>
      <vt:lpstr>Learning Objectives and Topics for Today</vt:lpstr>
      <vt:lpstr>Mental Healthcare in Workers’ Compensation</vt:lpstr>
      <vt:lpstr>Jennifer Jutte, PhD, ABPP, MPH</vt:lpstr>
      <vt:lpstr>Washington State Workers’ Compensation</vt:lpstr>
      <vt:lpstr>Washington State Workers’ Compensation</vt:lpstr>
      <vt:lpstr>Washington State Workers’ Compensation</vt:lpstr>
      <vt:lpstr>Evidence-Based Decision Making</vt:lpstr>
      <vt:lpstr>Behavioral and Mental Healthcare in WA Workers’ Comp</vt:lpstr>
      <vt:lpstr>Behavioral and Mental Health Flowchart</vt:lpstr>
      <vt:lpstr>Posttraumatic Stress Disorder:</vt:lpstr>
      <vt:lpstr>Potential Outcomes After Trauma Exposure</vt:lpstr>
      <vt:lpstr>What is Posttraumatic Stress Disorder (PTSD)?</vt:lpstr>
      <vt:lpstr>PTSD Diagnostic Criteria </vt:lpstr>
      <vt:lpstr>Washington State</vt:lpstr>
      <vt:lpstr>PTSD Clinical Guideline: Background and Rationale</vt:lpstr>
      <vt:lpstr>Treatment Guidelines</vt:lpstr>
      <vt:lpstr>Basics of The IIMAC PTSD Subcommittee</vt:lpstr>
      <vt:lpstr>PowerPoint Presentation</vt:lpstr>
      <vt:lpstr>PTSD Clinical Guideline: Development</vt:lpstr>
      <vt:lpstr>PTSD Clinical Guideline: Contents</vt:lpstr>
      <vt:lpstr>Coverage Decisions Affecting the Guideline</vt:lpstr>
      <vt:lpstr>Diagnosis, Assessment, and Evaluation of PTSD</vt:lpstr>
      <vt:lpstr>Psychotherapy and Non-Pharmacological Care</vt:lpstr>
      <vt:lpstr>Pharmacotherapy for PTSD</vt:lpstr>
      <vt:lpstr>Pharmacotherapy for PTSD</vt:lpstr>
      <vt:lpstr>Investigational Treatments</vt:lpstr>
      <vt:lpstr>Improvement and Recovery</vt:lpstr>
      <vt:lpstr>Improvement and Recovery</vt:lpstr>
      <vt:lpstr>Limited Evidence for Prevention</vt:lpstr>
      <vt:lpstr>Areas of Support for Workers Exposed to Trauma</vt:lpstr>
      <vt:lpstr>State Based PTSD Relevant Legislation</vt:lpstr>
      <vt:lpstr>Workers’ Compensation PTSD Legislation</vt:lpstr>
      <vt:lpstr>Washington PTSD-Specific Claim Determination </vt:lpstr>
      <vt:lpstr>Presumption and Occupational Disease Legislation</vt:lpstr>
      <vt:lpstr>Occupational PTSD Claims Received By Year*</vt:lpstr>
      <vt:lpstr>Occupational PTSD Claims by Occupation*</vt:lpstr>
      <vt:lpstr>Most Occupational PTSD Claims Are Accepted*</vt:lpstr>
      <vt:lpstr>Additional Efforts</vt:lpstr>
      <vt:lpstr>Psychologists as Attending Providers: HB 1197</vt:lpstr>
      <vt:lpstr>PTSD Survey and Jurisdictional Review</vt:lpstr>
      <vt:lpstr>L&amp;I Report to the Legislature: Key Elements</vt:lpstr>
      <vt:lpstr>Additional Efforts Underway in Washington State</vt:lpstr>
      <vt:lpstr>Looking Ahead</vt:lpstr>
      <vt:lpstr>Final Thoughts and Aspirational Goals</vt:lpstr>
      <vt:lpstr>Next Steps</vt:lpstr>
      <vt:lpstr>Selected References</vt:lpstr>
      <vt:lpstr>Selected References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freelance1</dc:creator>
  <cp:lastModifiedBy>Jutte, Jennifer E (LNI)</cp:lastModifiedBy>
  <cp:revision>294</cp:revision>
  <dcterms:created xsi:type="dcterms:W3CDTF">2007-06-21T17:41:24Z</dcterms:created>
  <dcterms:modified xsi:type="dcterms:W3CDTF">2025-08-27T23:12:11Z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0x010100A984C14E99EF2D4A850EAAD1596DACB9</vt:lpwstr>
  </property>
  <property fmtid="{D5CDD505-2E9C-101B-9397-08002B2CF9AE}" pid="3" name="_dlc_DocIdItemGuid">
    <vt:lpwstr>39b42bfa-14b3-45b8-b712-a3d16554478f</vt:lpwstr>
  </property>
</Properties>
</file>