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6" r:id="rId2"/>
    <p:sldId id="282" r:id="rId3"/>
    <p:sldId id="283" r:id="rId4"/>
    <p:sldId id="275" r:id="rId5"/>
    <p:sldId id="285" r:id="rId6"/>
    <p:sldId id="288" r:id="rId7"/>
    <p:sldId id="286" r:id="rId8"/>
    <p:sldId id="289" r:id="rId9"/>
    <p:sldId id="284" r:id="rId10"/>
    <p:sldId id="278" r:id="rId11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5" autoAdjust="0"/>
    <p:restoredTop sz="89831" autoAdjust="0"/>
  </p:normalViewPr>
  <p:slideViewPr>
    <p:cSldViewPr snapToGrid="0">
      <p:cViewPr varScale="1">
        <p:scale>
          <a:sx n="100" d="100"/>
          <a:sy n="100" d="100"/>
        </p:scale>
        <p:origin x="100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85630228412643"/>
          <c:y val="8.7753551690559567E-2"/>
          <c:w val="0.85218757699400394"/>
          <c:h val="0.82509469531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Amount Awarded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Sheet1!$A$5:$A$13</c:f>
              <c:strCache>
                <c:ptCount val="9"/>
                <c:pt idx="0">
                  <c:v>2017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  <c:pt idx="5">
                  <c:v>2022/23</c:v>
                </c:pt>
                <c:pt idx="6">
                  <c:v>2023/24</c:v>
                </c:pt>
                <c:pt idx="7">
                  <c:v>2024/25</c:v>
                </c:pt>
                <c:pt idx="8">
                  <c:v>2025/26</c:v>
                </c:pt>
              </c:strCache>
            </c:strRef>
          </c:cat>
          <c:val>
            <c:numRef>
              <c:f>Sheet1!$B$5:$B$13</c:f>
              <c:numCache>
                <c:formatCode>"$"#,##0_);[Red]\("$"#,##0\)</c:formatCode>
                <c:ptCount val="9"/>
                <c:pt idx="0">
                  <c:v>0</c:v>
                </c:pt>
                <c:pt idx="1">
                  <c:v>15000</c:v>
                </c:pt>
                <c:pt idx="2">
                  <c:v>17500</c:v>
                </c:pt>
                <c:pt idx="3">
                  <c:v>37000</c:v>
                </c:pt>
                <c:pt idx="4">
                  <c:v>40500</c:v>
                </c:pt>
                <c:pt idx="5">
                  <c:v>43500</c:v>
                </c:pt>
                <c:pt idx="6">
                  <c:v>42000</c:v>
                </c:pt>
                <c:pt idx="7">
                  <c:v>50000</c:v>
                </c:pt>
                <c:pt idx="8">
                  <c:v>66000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E-4DF9-9C45-C3E26F7CC430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 # of students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Sheet1!$A$5:$A$13</c:f>
              <c:strCache>
                <c:ptCount val="9"/>
                <c:pt idx="0">
                  <c:v>2017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  <c:pt idx="5">
                  <c:v>2022/23</c:v>
                </c:pt>
                <c:pt idx="6">
                  <c:v>2023/24</c:v>
                </c:pt>
                <c:pt idx="7">
                  <c:v>2024/25</c:v>
                </c:pt>
                <c:pt idx="8">
                  <c:v>2025/26</c:v>
                </c:pt>
              </c:strCache>
            </c:strRef>
          </c:cat>
          <c:val>
            <c:numRef>
              <c:f>Sheet1!$C$5:$C$13</c:f>
              <c:numCache>
                <c:formatCode>General</c:formatCode>
                <c:ptCount val="9"/>
                <c:pt idx="0">
                  <c:v>0</c:v>
                </c:pt>
                <c:pt idx="1">
                  <c:v>6</c:v>
                </c:pt>
                <c:pt idx="2">
                  <c:v>5</c:v>
                </c:pt>
                <c:pt idx="3">
                  <c:v>12</c:v>
                </c:pt>
                <c:pt idx="4">
                  <c:v>15</c:v>
                </c:pt>
                <c:pt idx="5">
                  <c:v>15</c:v>
                </c:pt>
                <c:pt idx="6">
                  <c:v>12</c:v>
                </c:pt>
                <c:pt idx="7">
                  <c:v>15</c:v>
                </c:pt>
                <c:pt idx="8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DE-4DF9-9C45-C3E26F7CC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27954591"/>
        <c:axId val="176048895"/>
      </c:barChart>
      <c:lineChart>
        <c:grouping val="standard"/>
        <c:varyColors val="0"/>
        <c:ser>
          <c:idx val="2"/>
          <c:order val="2"/>
          <c:tx>
            <c:strRef>
              <c:f>Sheet1!$C$4</c:f>
              <c:strCache>
                <c:ptCount val="1"/>
                <c:pt idx="0">
                  <c:v> # of students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5848856397102682E-2"/>
                  <c:y val="-1.3104013104013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DE-4DF9-9C45-C3E26F7CC430}"/>
                </c:ext>
              </c:extLst>
            </c:dLbl>
            <c:dLbl>
              <c:idx val="2"/>
              <c:layout>
                <c:manualLayout>
                  <c:x val="-2.9330882506720436E-2"/>
                  <c:y val="-4.5864045864045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DE-4DF9-9C45-C3E26F7CC430}"/>
                </c:ext>
              </c:extLst>
            </c:dLbl>
            <c:dLbl>
              <c:idx val="3"/>
              <c:layout>
                <c:manualLayout>
                  <c:x val="-5.3773284595654024E-2"/>
                  <c:y val="3.2760032760032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DE-4DF9-9C45-C3E26F7CC430}"/>
                </c:ext>
              </c:extLst>
            </c:dLbl>
            <c:dLbl>
              <c:idx val="4"/>
              <c:layout>
                <c:manualLayout>
                  <c:x val="-5.8661765013440816E-2"/>
                  <c:y val="-9.8280098280098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DE-4DF9-9C45-C3E26F7CC430}"/>
                </c:ext>
              </c:extLst>
            </c:dLbl>
            <c:dLbl>
              <c:idx val="6"/>
              <c:layout>
                <c:manualLayout>
                  <c:x val="-4.8884804177867294E-2"/>
                  <c:y val="-3.276003276003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DE-4DF9-9C45-C3E26F7CC430}"/>
                </c:ext>
              </c:extLst>
            </c:dLbl>
            <c:dLbl>
              <c:idx val="7"/>
              <c:layout>
                <c:manualLayout>
                  <c:x val="-4.5625817232676259E-2"/>
                  <c:y val="-3.2760032760032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DE-4DF9-9C45-C3E26F7CC430}"/>
                </c:ext>
              </c:extLst>
            </c:dLbl>
            <c:dLbl>
              <c:idx val="8"/>
              <c:layout>
                <c:manualLayout>
                  <c:x val="-4.5625817232676141E-2"/>
                  <c:y val="-2.2932022932022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DE-4DF9-9C45-C3E26F7CC4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Sheet1!$C$5:$C$13</c:f>
              <c:numCache>
                <c:formatCode>General</c:formatCode>
                <c:ptCount val="9"/>
                <c:pt idx="0">
                  <c:v>0</c:v>
                </c:pt>
                <c:pt idx="1">
                  <c:v>6</c:v>
                </c:pt>
                <c:pt idx="2">
                  <c:v>5</c:v>
                </c:pt>
                <c:pt idx="3">
                  <c:v>12</c:v>
                </c:pt>
                <c:pt idx="4">
                  <c:v>15</c:v>
                </c:pt>
                <c:pt idx="5">
                  <c:v>15</c:v>
                </c:pt>
                <c:pt idx="6">
                  <c:v>12</c:v>
                </c:pt>
                <c:pt idx="7">
                  <c:v>15</c:v>
                </c:pt>
                <c:pt idx="8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0DE-4DF9-9C45-C3E26F7CC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774479"/>
        <c:axId val="306773999"/>
      </c:lineChart>
      <c:catAx>
        <c:axId val="1127954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48895"/>
        <c:crosses val="autoZero"/>
        <c:auto val="1"/>
        <c:lblAlgn val="ctr"/>
        <c:lblOffset val="100"/>
        <c:noMultiLvlLbl val="0"/>
      </c:catAx>
      <c:valAx>
        <c:axId val="176048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954591"/>
        <c:crosses val="autoZero"/>
        <c:crossBetween val="between"/>
      </c:valAx>
      <c:valAx>
        <c:axId val="30677399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74479"/>
        <c:crosses val="max"/>
        <c:crossBetween val="between"/>
      </c:valAx>
      <c:catAx>
        <c:axId val="306774479"/>
        <c:scaling>
          <c:orientation val="minMax"/>
        </c:scaling>
        <c:delete val="1"/>
        <c:axPos val="b"/>
        <c:majorTickMark val="out"/>
        <c:minorTickMark val="none"/>
        <c:tickLblPos val="nextTo"/>
        <c:crossAx val="3067739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7C7EC1E-4836-4B03-9272-C8623A7682F6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B3696CD6-8C15-4EDA-BD37-3502FDFC9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9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Kids Chance of MT formed as a non-profit in 2017 with a Mission to provide scholarships and support to children of MT workers who have been seriously injured or killed on the job.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Kids’ Chance of Montana is one of 50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independent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 Kids’ Chance organizations networked to achieve more, together, through Kids’ Chance of America. 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KCMT has an all-Montana, all-volunteer Board of Directors who work diligently to help impacted Montana kids a chance to pursue their higher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96CD6-8C15-4EDA-BD37-3502FDFC9D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51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9C4A6-3032-5C53-6DD2-9D6BA6D70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E1FFBE-7EAA-832E-CAA3-4581E485C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E1C0EA-4391-DE27-159E-4CE94354BF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AD755-CB54-D69F-DE90-550CD3493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96CD6-8C15-4EDA-BD37-3502FDFC9D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9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F9EBF-1DCB-3635-420B-57CEEED6C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07C892-6776-60A2-D9AC-F97958D4F0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863844-E8B6-0E3B-BC04-6EE5B892D3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BLS, A U.S. worker died every 99 minutes from a work-related injury in 2023 compared to 96 minutes in 2022.Occ. Injuries.</a:t>
            </a:r>
          </a:p>
          <a:p>
            <a:r>
              <a:rPr lang="en-US" b="0" i="0" dirty="0">
                <a:solidFill>
                  <a:srgbClr val="373A3A"/>
                </a:solidFill>
                <a:effectLst/>
                <a:latin typeface="Proxima Nova"/>
              </a:rPr>
              <a:t>MAP:  US Fatal Work Injury Avg. Per 100,000 workers  3 years 2021-23.</a:t>
            </a:r>
          </a:p>
          <a:p>
            <a:endParaRPr lang="en-US" b="0" i="0" dirty="0">
              <a:solidFill>
                <a:srgbClr val="373A3A"/>
              </a:solidFill>
              <a:effectLst/>
              <a:latin typeface="Proxima Nova"/>
            </a:endParaRPr>
          </a:p>
          <a:p>
            <a:r>
              <a:rPr lang="en-US" b="0" i="0" dirty="0">
                <a:solidFill>
                  <a:srgbClr val="373A3A"/>
                </a:solidFill>
                <a:effectLst/>
                <a:latin typeface="Proxima Nova"/>
              </a:rPr>
              <a:t> 2021 -23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 10.72/100K  (most dangerous place to work, 184% above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nat’l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average of 3.77;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 7.72/100K;  avg. of 32.3 fatalities over 3 year pd.  37 in 2022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ALASKA 6.42/100.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WV 6.01/100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 5.91/100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avg. 34.3 with 2021 at 40 being highest.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Kids’ Chance of MT supports kids pursuing post-high school education and vocational training through age 26.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MT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≈ majority are in age groups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likely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to have children still eligible for a KCMT scholarship(&lt;67y.o.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MT 5.91/100,000 workers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EED9E-C41C-8F50-F20E-594292D8B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96CD6-8C15-4EDA-BD37-3502FDFC9D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31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73A3A"/>
                </a:solidFill>
                <a:effectLst/>
                <a:latin typeface="Proxima Nova"/>
              </a:rPr>
              <a:t>MT DLI 2023 CFOI Report – Thank you Peggy Coggeshall and Donetta McDowell.</a:t>
            </a:r>
          </a:p>
          <a:p>
            <a:r>
              <a:rPr lang="en-US" dirty="0"/>
              <a:t>Census Fatal Occ Inju.</a:t>
            </a:r>
          </a:p>
          <a:p>
            <a:endParaRPr lang="en-US" dirty="0"/>
          </a:p>
          <a:p>
            <a:r>
              <a:rPr lang="en-US" dirty="0"/>
              <a:t>According to BLS, A U.S. worker died every 99 minutes from a work-related injury in 2023 compared to 96 minutes in 2022.Occ. Injuries.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96CD6-8C15-4EDA-BD37-3502FDFC9D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54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1FB7E-F70C-9F82-6D4E-707BD7243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EC8989-4AD5-5B86-FB59-712C94F32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9CEECF-F84D-CB31-EAF1-ACF6EFB8DD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C165F-6252-74D1-67DD-349CBCE2CF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96CD6-8C15-4EDA-BD37-3502FDFC9D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67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49466-1615-5FBA-FC1D-59537A00E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07C2CA-ECCA-E457-0838-60F364814A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80DD0E-74DD-A54E-3946-AAEC04863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82222-28E9-654B-F761-03096D2BA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96CD6-8C15-4EDA-BD37-3502FDFC9D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16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BE95F-8A91-BE59-56FE-78CF1F3ED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BB89B4-824B-BFDF-09CA-537055D248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1F047C-0C3E-AB09-C385-6BD502C87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E9817-EF0B-62B8-785B-6D02097C8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96CD6-8C15-4EDA-BD37-3502FDFC9D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20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29D6A-D081-0DA8-0E29-37C150450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2A34CF-359D-826B-2476-7ED156641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3AD978-8267-CAAF-3244-DF84ECBA5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09892-7AA9-8E38-F17D-16D9E4F7F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96CD6-8C15-4EDA-BD37-3502FDFC9D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66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96CD6-8C15-4EDA-BD37-3502FDFC9D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0B22-514F-BE36-9046-238ED10BA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6A048-EDF3-9885-9B30-2AA8C3809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A7A43-5B33-A8A2-8FEB-B796F4CA4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6B8-5CAE-40AC-B1F1-9908D14A1E2B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67849-0146-A65D-C2A2-6BAAE307E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271F-3119-3CED-9038-ECFE5E59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4F76-665F-4585-99C5-ADBEEC02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C76F-C80F-2B19-FE15-FD53EEF3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8E27E-8DC6-7C95-7F86-F97B65EC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7A1A6-DC94-D932-FE6C-6D7ED07C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6B8-5CAE-40AC-B1F1-9908D14A1E2B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B6667-752F-8D2C-9C31-FBDFA5496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663DD-A652-CF54-BD70-B89DEFA7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4F76-665F-4585-99C5-ADBEEC02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481404-0EC3-5325-3C7E-A54387E5B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CD9645-9C4E-2D41-FEC0-E172D0240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DD5F9-6A3F-274D-FEE3-8E56EC96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6B8-5CAE-40AC-B1F1-9908D14A1E2B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3F6D5-F2FD-D12A-AD70-70A72B38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B99E9-003E-0231-08CC-8D4B6CBD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4F76-665F-4585-99C5-ADBEEC02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9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7DAFD-9C70-0612-7E9D-39A0F2E8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3410D-A842-A61F-2037-F7754F470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EDB97-AAE0-6524-D84F-7D82F84AC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6B8-5CAE-40AC-B1F1-9908D14A1E2B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FBAD7-B7D3-32E7-CD37-94394F01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53C82-6FA8-6B33-0B05-F3A1B5B3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4F76-665F-4585-99C5-ADBEEC02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2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756EA-76D9-F55B-55DD-ABA627ED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4B337-CEE0-D6D7-3722-F9EA2F013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FFE08-04D2-296E-0BE6-B839B37C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6B8-5CAE-40AC-B1F1-9908D14A1E2B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42345-B955-B6EA-1CEC-DA28E60C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60B88-9561-9BF7-EA42-1D30880F0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4F76-665F-4585-99C5-ADBEEC02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9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12804-AA15-5DEE-F18E-747033EF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73B13-D203-69A1-9B65-5AA88E70C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7FA18-A821-D15F-516E-89F89D07D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B727F-1132-8664-FF02-FE035641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6B8-5CAE-40AC-B1F1-9908D14A1E2B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A859D-9AB1-E197-3C0D-FE7D1266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FD66-739D-93B3-38DA-6AA2D4FA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4F76-665F-4585-99C5-ADBEEC02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4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11902-A9D3-0C40-9E68-09F7C3E6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9EA01-10FC-7DC0-95A8-0FEE62B7A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BFB0F-5602-BA09-37F0-3437FCD0E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BF2F6-1B77-1994-85D0-B9B10C7CE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E666C2-6385-3368-82C0-A85A56CEE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BCAD7D-39D2-76D9-599D-98BE0A7FA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6B8-5CAE-40AC-B1F1-9908D14A1E2B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F1A0E9-7E14-0BAF-DE91-9D7DEF39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7ACB3A-0767-9415-FDBC-0D92A83F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4F76-665F-4585-99C5-ADBEEC02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0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C540D-D622-9C27-D533-139AE7D8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16E50-353D-1877-9C75-79427375C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6B8-5CAE-40AC-B1F1-9908D14A1E2B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6EB7F-A337-BDC8-4D23-E3FC0CE1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79C67B-4EB9-C665-814C-5A9106BB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4F76-665F-4585-99C5-ADBEEC02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6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2586FB-8113-80F9-568D-803E3CEA1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6B8-5CAE-40AC-B1F1-9908D14A1E2B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0901FA-375D-A9BE-2421-44111C0A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4BE8A-DA0C-B306-A7B2-A638BBD4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4F76-665F-4585-99C5-ADBEEC02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4B75-39B4-887C-45CB-5BFDDB97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7C30A-FAA1-5F4E-0773-1D79F4AB2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880B2-1201-BB11-FA33-7D6BA7F9D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F5532-C508-584A-D1E0-88C65953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6B8-5CAE-40AC-B1F1-9908D14A1E2B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ABE87-814F-370E-5051-78FF4BDE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DE2E0-C931-F69C-6C58-78B9D23A6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4F76-665F-4585-99C5-ADBEEC02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3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ECE8-D858-6A94-1A01-11FB773CA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4A87C-EABF-51E1-3C5C-E2A946DBE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C0055-50D4-A688-57FF-90BA056EC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B3090-2550-5540-6280-54C644E4A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6B8-5CAE-40AC-B1F1-9908D14A1E2B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37C1D-B2E2-ABC6-8634-33D68D02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5DE49-F80D-91D9-1641-E8ABDCBA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4F76-665F-4585-99C5-ADBEEC02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7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6353BB-0FCE-7336-C3D5-BEF994A8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429D7-4671-AE42-B211-88BD3EBF4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82F28-00C7-31EA-DAEA-78D45135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2A6B8-5CAE-40AC-B1F1-9908D14A1E2B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7E9A0-3606-D21F-2065-A532F6CF1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E6CBD-176D-C673-53A4-315333AFA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24F76-665F-4585-99C5-ADBEEC02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2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22E266-6A42-196E-D2A2-07E33F356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796005"/>
            <a:ext cx="11658600" cy="381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777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9E2A00-7087-0675-3F24-207E27860522}"/>
              </a:ext>
            </a:extLst>
          </p:cNvPr>
          <p:cNvSpPr txBox="1"/>
          <p:nvPr/>
        </p:nvSpPr>
        <p:spPr>
          <a:xfrm>
            <a:off x="2753550" y="1733634"/>
            <a:ext cx="650454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800" b="1" dirty="0">
                <a:solidFill>
                  <a:schemeClr val="accent6"/>
                </a:solidFill>
              </a:rPr>
              <a:t> </a:t>
            </a:r>
            <a:r>
              <a:rPr lang="en-US" sz="9400" b="1" dirty="0">
                <a:solidFill>
                  <a:schemeClr val="accent6"/>
                </a:solidFill>
              </a:rPr>
              <a:t>THANK YOU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</a:rPr>
              <a:t>Share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</a:rPr>
              <a:t>Donate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</a:rPr>
              <a:t>Volunteer</a:t>
            </a:r>
          </a:p>
          <a:p>
            <a:pPr algn="ctr"/>
            <a:endParaRPr lang="en-US" sz="2400" b="1" dirty="0">
              <a:solidFill>
                <a:schemeClr val="accent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DD02A7-972D-B22B-20CD-6C97CCD9B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23" y="67038"/>
            <a:ext cx="2623426" cy="2436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E66AB1-4EA4-5A07-91E1-8907D6F5517C}"/>
              </a:ext>
            </a:extLst>
          </p:cNvPr>
          <p:cNvSpPr txBox="1"/>
          <p:nvPr/>
        </p:nvSpPr>
        <p:spPr>
          <a:xfrm>
            <a:off x="219616" y="6278327"/>
            <a:ext cx="57217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PO Box 7224,  Helena, MT 59604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85AED7-55AF-612E-1BE1-307ED0D65C0A}"/>
              </a:ext>
            </a:extLst>
          </p:cNvPr>
          <p:cNvSpPr txBox="1"/>
          <p:nvPr/>
        </p:nvSpPr>
        <p:spPr>
          <a:xfrm>
            <a:off x="6327229" y="6219825"/>
            <a:ext cx="5861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info@kidschanceofmontana.org</a:t>
            </a:r>
            <a:endParaRPr lang="en-US" sz="32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E57A77-A395-E809-675D-9BA943500F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1" t="4248"/>
          <a:stretch>
            <a:fillRect/>
          </a:stretch>
        </p:blipFill>
        <p:spPr>
          <a:xfrm>
            <a:off x="9856928" y="3291840"/>
            <a:ext cx="2123864" cy="20552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D3BE15-D8D8-AF25-C687-0629D5A71E1E}"/>
              </a:ext>
            </a:extLst>
          </p:cNvPr>
          <p:cNvSpPr txBox="1"/>
          <p:nvPr/>
        </p:nvSpPr>
        <p:spPr>
          <a:xfrm>
            <a:off x="6584732" y="2807179"/>
            <a:ext cx="5833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>
                <a:solidFill>
                  <a:schemeClr val="accent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45877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18C61C-C3AD-6261-62DC-E365EC072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389E37-B8C7-4F16-2A3C-1550A3D50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8BEF421-54D9-B1BB-EB4D-9571F2F6E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355EF2-D9DD-3F64-B18A-014F312DB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338035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Kids’ Chance of Montana Board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B89BD16-9A3B-9CBF-919E-DD12CA47A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256081-6B35-2D46-B84C-60A1CEA4FB88}"/>
              </a:ext>
            </a:extLst>
          </p:cNvPr>
          <p:cNvSpPr txBox="1"/>
          <p:nvPr/>
        </p:nvSpPr>
        <p:spPr>
          <a:xfrm>
            <a:off x="232744" y="2380884"/>
            <a:ext cx="639776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</a:rPr>
              <a:t>Trevin Anderson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200" dirty="0">
                <a:solidFill>
                  <a:schemeClr val="accent1"/>
                </a:solidFill>
              </a:rPr>
              <a:t>Northwestern Energy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</a:rPr>
              <a:t>Leslie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Dalpiaz,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Dalpiaz Law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</a:rPr>
              <a:t>Vicki Evans, </a:t>
            </a:r>
            <a:r>
              <a:rPr lang="en-US" sz="2200" dirty="0">
                <a:solidFill>
                  <a:schemeClr val="accent1"/>
                </a:solidFill>
              </a:rPr>
              <a:t>MT Contractor Compensation Fund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</a:rPr>
              <a:t>Ethan Heverly, 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MT State Fund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</a:rPr>
              <a:t>Casey Kyler-West,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St. Peter’s Health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F54B9C-F536-E319-FB5B-12A01B2E15FB}"/>
              </a:ext>
            </a:extLst>
          </p:cNvPr>
          <p:cNvSpPr txBox="1"/>
          <p:nvPr/>
        </p:nvSpPr>
        <p:spPr>
          <a:xfrm>
            <a:off x="6390290" y="2319329"/>
            <a:ext cx="56755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</a:rPr>
              <a:t>Mike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Marsh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200" dirty="0">
                <a:solidFill>
                  <a:schemeClr val="accent1"/>
                </a:solidFill>
              </a:rPr>
              <a:t>Midland Claims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</a:rPr>
              <a:t>Carissa Stahly,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MT Dpt. Labor &amp; Industry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</a:rPr>
              <a:t>Leah Tietz, </a:t>
            </a:r>
            <a:r>
              <a:rPr lang="en-US" sz="2200" dirty="0">
                <a:solidFill>
                  <a:schemeClr val="accent1"/>
                </a:solidFill>
              </a:rPr>
              <a:t>Retired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(MUS Self-Funded)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</a:rPr>
              <a:t>Danielle Vukonich, </a:t>
            </a:r>
            <a:r>
              <a:rPr lang="en-US" sz="2200" dirty="0">
                <a:solidFill>
                  <a:schemeClr val="accent1"/>
                </a:solidFill>
              </a:rPr>
              <a:t>Ritsema Law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</a:rPr>
              <a:t>Rob Virts, </a:t>
            </a:r>
            <a:r>
              <a:rPr lang="en-US" sz="2000" dirty="0">
                <a:solidFill>
                  <a:schemeClr val="accent1"/>
                </a:solidFill>
              </a:rPr>
              <a:t>MT DOA </a:t>
            </a:r>
            <a:r>
              <a:rPr lang="en-US" sz="2200" dirty="0">
                <a:solidFill>
                  <a:schemeClr val="accent1"/>
                </a:solidFill>
              </a:rPr>
              <a:t>Work Comp Mgt. Bureau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3D178C-B303-ADEF-B341-CAEDB753D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2" y="56866"/>
            <a:ext cx="1790114" cy="1662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57F400-C6E1-9606-AADA-13C16B2509A7}"/>
              </a:ext>
            </a:extLst>
          </p:cNvPr>
          <p:cNvSpPr txBox="1"/>
          <p:nvPr/>
        </p:nvSpPr>
        <p:spPr>
          <a:xfrm>
            <a:off x="999289" y="5942328"/>
            <a:ext cx="93647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* Jessica Jones</a:t>
            </a:r>
            <a:r>
              <a:rPr lang="en-US" dirty="0">
                <a:solidFill>
                  <a:schemeClr val="accent1"/>
                </a:solidFill>
              </a:rPr>
              <a:t>, of MT Public Employee Retirement Admin rotated of the Board this morning after serving admirably as our Board Treasurer</a:t>
            </a:r>
          </a:p>
        </p:txBody>
      </p:sp>
    </p:spTree>
    <p:extLst>
      <p:ext uri="{BB962C8B-B14F-4D97-AF65-F5344CB8AC3E}">
        <p14:creationId xmlns:p14="http://schemas.microsoft.com/office/powerpoint/2010/main" val="250888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F3775C-6B35-9BB5-EE2E-D508F7D7A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5F9B454-2687-25FB-3E5A-283D9C30E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DB45628-EB30-09C8-AAF4-1C3F5569A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555CE-507A-1073-2BFD-D45C14AC5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189562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MT Work Fatality Rate </a:t>
            </a:r>
            <a:r>
              <a:rPr lang="en-US" sz="22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(2021-23)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A41DD21-C470-1D5F-D0CD-7143ADAD3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C7243-3A25-781B-60E7-105C5A5B69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406"/>
          <a:stretch>
            <a:fillRect/>
          </a:stretch>
        </p:blipFill>
        <p:spPr>
          <a:xfrm>
            <a:off x="1400179" y="935421"/>
            <a:ext cx="9535374" cy="5683094"/>
          </a:xfrm>
          <a:prstGeom prst="rect">
            <a:avLst/>
          </a:prstGeom>
          <a:ln w="635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97318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32E3C-C959-53E9-F35B-94B64948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MT Work Fatality - 2023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C541D6-EFDE-67D5-0CEC-96A525300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08" y="2133600"/>
            <a:ext cx="6538530" cy="4273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D3E286-E3DA-CD26-63A7-8231B69AC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430" y="2678693"/>
            <a:ext cx="5371570" cy="30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8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BB2221-AEC0-3BD6-7B67-EE165391B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859E94F-5A7B-51F4-B323-83AEB55C7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216DBB1-B373-D91C-686E-321276B2A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4F3D6-04E2-F879-A0FE-5CEDD0CC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338035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Students’ Home Counties 2018-25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9D7930F-78A1-FEDE-B411-0577AD63A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0A9548-22B9-BF77-DDFA-071E63C93C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69" t="29320" r="4630"/>
          <a:stretch>
            <a:fillRect/>
          </a:stretch>
        </p:blipFill>
        <p:spPr>
          <a:xfrm>
            <a:off x="1387366" y="1429407"/>
            <a:ext cx="9921766" cy="5450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90234A-7C2E-AE30-9DB1-5A5FDB167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32" y="56866"/>
            <a:ext cx="1618899" cy="150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0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F71B10-3202-D6D2-4406-498B34B5B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752CDE7-B98D-0DAA-8AE3-12A61F673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497C68A-9B67-A1CA-1989-ABBC8FC89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B1012-A116-81E5-E44F-41375005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338035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Planning for the Future (PFF)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4C9E7EF-0BC7-393E-AC54-C817DC0B4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1B4E0-C673-E53E-60FA-1653289EC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2" y="56866"/>
            <a:ext cx="1618899" cy="15032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FA8D5B-079B-E982-AFE8-CE7333E43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957" y="1943065"/>
            <a:ext cx="3968933" cy="4914935"/>
          </a:xfrm>
          <a:prstGeom prst="rect">
            <a:avLst/>
          </a:prstGeom>
          <a:ln w="25400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54569A-E15D-BDF7-E353-F9C867136DB2}"/>
              </a:ext>
            </a:extLst>
          </p:cNvPr>
          <p:cNvSpPr txBox="1"/>
          <p:nvPr/>
        </p:nvSpPr>
        <p:spPr>
          <a:xfrm>
            <a:off x="100689" y="3792828"/>
            <a:ext cx="5538580" cy="58477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kidschance.org/pff-for-families</a:t>
            </a:r>
          </a:p>
        </p:txBody>
      </p:sp>
    </p:spTree>
    <p:extLst>
      <p:ext uri="{BB962C8B-B14F-4D97-AF65-F5344CB8AC3E}">
        <p14:creationId xmlns:p14="http://schemas.microsoft.com/office/powerpoint/2010/main" val="141116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36B3F2-F7F6-E2C3-35F7-F0787E919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9462AB7-66D7-C42A-E653-345011AF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12DE291-BC7D-435E-53DD-D625F71D8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97117-693E-2703-01C2-8A420CD2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338035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Building on Success</a:t>
            </a:r>
            <a:endParaRPr lang="en-US" sz="4000" b="1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DD4088-3DBD-1681-EFA8-DA95CD4FF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E503C-21D5-9310-AE53-4836CB954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2" y="56866"/>
            <a:ext cx="1599877" cy="1485599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8F197C9-5FCB-DF39-6790-907E8C2C88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528532"/>
              </p:ext>
            </p:extLst>
          </p:nvPr>
        </p:nvGraphicFramePr>
        <p:xfrm>
          <a:off x="662152" y="1670669"/>
          <a:ext cx="10972800" cy="484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6877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AD612F-3A0C-D1A2-EC89-364092828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718B4A4-1C8B-2772-CE37-D3B303DB4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C522B0B-CAFE-22A5-CCC1-81F843D6A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E99FC-E1F8-A913-09DC-80F1D8F4E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615" y="4363497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4000" b="1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E44714B-0811-E0FB-AF0B-71327F4CC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6EEA8C-AE75-68B3-6FE6-E929722F2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2" y="56866"/>
            <a:ext cx="1599877" cy="14855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F7FA53-660E-EDF3-2134-6E6590E84231}"/>
              </a:ext>
            </a:extLst>
          </p:cNvPr>
          <p:cNvSpPr txBox="1"/>
          <p:nvPr/>
        </p:nvSpPr>
        <p:spPr>
          <a:xfrm>
            <a:off x="1211412" y="2010908"/>
            <a:ext cx="103184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solidFill>
                  <a:schemeClr val="accent6"/>
                </a:solidFill>
              </a:rPr>
              <a:t>       SECGC </a:t>
            </a:r>
            <a:r>
              <a:rPr lang="en-US" dirty="0">
                <a:solidFill>
                  <a:schemeClr val="accent6"/>
                </a:solidFill>
              </a:rPr>
              <a:t>2025 for giving year 2026</a:t>
            </a:r>
          </a:p>
          <a:p>
            <a:pPr marL="457200" indent="-457200" algn="ctr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1"/>
                </a:solidFill>
              </a:rPr>
              <a:t>Easy Planned Giving with Payroll Deduction</a:t>
            </a:r>
          </a:p>
          <a:p>
            <a:pPr marL="457200" indent="-457200" algn="ctr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1"/>
                </a:solidFill>
              </a:rPr>
              <a:t>Potential to Win prizes by participating </a:t>
            </a:r>
          </a:p>
          <a:p>
            <a:pPr marL="457200" indent="-457200" algn="ctr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1"/>
                </a:solidFill>
              </a:rPr>
              <a:t>Campaign Kickoff in Capitol Rotunda 9/25</a:t>
            </a:r>
          </a:p>
          <a:p>
            <a:pPr marL="457200" indent="-457200" algn="ctr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1"/>
                </a:solidFill>
              </a:rPr>
              <a:t>Sign-up between  </a:t>
            </a:r>
            <a:r>
              <a:rPr lang="en-US" sz="3800" u="sng" dirty="0">
                <a:solidFill>
                  <a:schemeClr val="accent1"/>
                </a:solidFill>
              </a:rPr>
              <a:t>Sept 22   -  Oct 17</a:t>
            </a:r>
            <a:r>
              <a:rPr lang="en-US" sz="3800" dirty="0">
                <a:solidFill>
                  <a:schemeClr val="accent1"/>
                </a:solidFill>
              </a:rPr>
              <a:t> to give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A0A0A7-8988-4C08-C71D-885A4CEAA46D}"/>
              </a:ext>
            </a:extLst>
          </p:cNvPr>
          <p:cNvSpPr txBox="1">
            <a:spLocks/>
          </p:cNvSpPr>
          <p:nvPr/>
        </p:nvSpPr>
        <p:spPr>
          <a:xfrm>
            <a:off x="2103120" y="338035"/>
            <a:ext cx="7985759" cy="868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tate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mployee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haritable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iving </a:t>
            </a:r>
          </a:p>
        </p:txBody>
      </p:sp>
    </p:spTree>
    <p:extLst>
      <p:ext uri="{BB962C8B-B14F-4D97-AF65-F5344CB8AC3E}">
        <p14:creationId xmlns:p14="http://schemas.microsoft.com/office/powerpoint/2010/main" val="163072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C5E0EE-B9AB-BDBF-75C5-25D25DC8B07B}"/>
              </a:ext>
            </a:extLst>
          </p:cNvPr>
          <p:cNvSpPr txBox="1"/>
          <p:nvPr/>
        </p:nvSpPr>
        <p:spPr>
          <a:xfrm>
            <a:off x="196785" y="1053426"/>
            <a:ext cx="384940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900" dirty="0">
                <a:solidFill>
                  <a:schemeClr val="accent1"/>
                </a:solidFill>
              </a:rPr>
              <a:t>ALPS Corp 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rgbClr val="00B050"/>
                </a:solidFill>
              </a:rPr>
              <a:t>  AASCIF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chemeClr val="accent1"/>
                </a:solidFill>
              </a:rPr>
              <a:t>Blue Cross Blue Shield of MT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rgbClr val="00B050"/>
                </a:solidFill>
              </a:rPr>
              <a:t>  Browning </a:t>
            </a:r>
            <a:r>
              <a:rPr lang="en-US" sz="1900" dirty="0" err="1">
                <a:solidFill>
                  <a:srgbClr val="00B050"/>
                </a:solidFill>
              </a:rPr>
              <a:t>Kaleczyc</a:t>
            </a:r>
            <a:r>
              <a:rPr lang="en-US" sz="1900" dirty="0">
                <a:solidFill>
                  <a:srgbClr val="00B050"/>
                </a:solidFill>
              </a:rPr>
              <a:t> Berry &amp; Hoven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chemeClr val="accent1"/>
                </a:solidFill>
              </a:rPr>
              <a:t>Clark Fork Law Offices, PC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rgbClr val="00B050"/>
                </a:solidFill>
              </a:rPr>
              <a:t>   Crowley Fleck PLLP 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chemeClr val="accent1"/>
                </a:solidFill>
              </a:rPr>
              <a:t>Dalpiaz &amp; Associates 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rgbClr val="00B050"/>
                </a:solidFill>
              </a:rPr>
              <a:t>   D.A. Davidson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chemeClr val="accent1"/>
                </a:solidFill>
              </a:rPr>
              <a:t>Dick Anderson Construction, Inc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rgbClr val="00B050"/>
                </a:solidFill>
              </a:rPr>
              <a:t>   Employers</a:t>
            </a:r>
          </a:p>
          <a:p>
            <a:pPr>
              <a:spcAft>
                <a:spcPts val="400"/>
              </a:spcAft>
            </a:pPr>
            <a:r>
              <a:rPr lang="en-US" sz="1900" dirty="0" err="1">
                <a:solidFill>
                  <a:schemeClr val="accent1"/>
                </a:solidFill>
              </a:rPr>
              <a:t>Equian</a:t>
            </a:r>
            <a:endParaRPr lang="en-US" sz="1900" dirty="0">
              <a:solidFill>
                <a:schemeClr val="accent1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rgbClr val="00B050"/>
                </a:solidFill>
              </a:rPr>
              <a:t>   Fair Claim Work Comp Attorneys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chemeClr val="accent1"/>
                </a:solidFill>
              </a:rPr>
              <a:t>First Interstate Bank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rgbClr val="00B050"/>
                </a:solidFill>
              </a:rPr>
              <a:t>   Glacier </a:t>
            </a:r>
            <a:r>
              <a:rPr lang="en-US" sz="1900" dirty="0" err="1">
                <a:solidFill>
                  <a:srgbClr val="00B050"/>
                </a:solidFill>
              </a:rPr>
              <a:t>Bankcorp</a:t>
            </a:r>
            <a:r>
              <a:rPr lang="en-US" sz="1900" dirty="0">
                <a:solidFill>
                  <a:srgbClr val="00B050"/>
                </a:solidFill>
              </a:rPr>
              <a:t>.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chemeClr val="accent1"/>
                </a:solidFill>
              </a:rPr>
              <a:t>Groves &amp; Toennis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rgbClr val="00B050"/>
                </a:solidFill>
              </a:rPr>
              <a:t>   Harnish Group, Inc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F2DCA-FD3C-747F-C898-334FF7B63C98}"/>
              </a:ext>
            </a:extLst>
          </p:cNvPr>
          <p:cNvSpPr txBox="1"/>
          <p:nvPr/>
        </p:nvSpPr>
        <p:spPr>
          <a:xfrm>
            <a:off x="2990193" y="0"/>
            <a:ext cx="6211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Grateful for our Supporters!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0A03F-3C1E-61D9-8378-58B1E9251C00}"/>
              </a:ext>
            </a:extLst>
          </p:cNvPr>
          <p:cNvSpPr txBox="1"/>
          <p:nvPr/>
        </p:nvSpPr>
        <p:spPr>
          <a:xfrm>
            <a:off x="4171298" y="1597127"/>
            <a:ext cx="3849403" cy="485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900" dirty="0">
                <a:solidFill>
                  <a:srgbClr val="00B050"/>
                </a:solidFill>
              </a:rPr>
              <a:t>Helena Community Foundation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chemeClr val="accent1"/>
                </a:solidFill>
              </a:rPr>
              <a:t>   Intermountain Claims 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rgbClr val="00B050"/>
                </a:solidFill>
              </a:rPr>
              <a:t>McKenna &amp; Starin Law 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chemeClr val="accent1"/>
                </a:solidFill>
              </a:rPr>
              <a:t>   Midland Claims Service  </a:t>
            </a:r>
            <a:endParaRPr lang="en-US" sz="1900" dirty="0">
              <a:solidFill>
                <a:srgbClr val="00B050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rgbClr val="00B050"/>
                </a:solidFill>
              </a:rPr>
              <a:t>Miller </a:t>
            </a:r>
            <a:r>
              <a:rPr lang="en-US" sz="1900" dirty="0" err="1">
                <a:solidFill>
                  <a:srgbClr val="00B050"/>
                </a:solidFill>
              </a:rPr>
              <a:t>Tourlotte</a:t>
            </a:r>
            <a:r>
              <a:rPr lang="en-US" sz="1900" dirty="0">
                <a:solidFill>
                  <a:srgbClr val="00B050"/>
                </a:solidFill>
              </a:rPr>
              <a:t> Law, PLLC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chemeClr val="accent1"/>
                </a:solidFill>
              </a:rPr>
              <a:t>   Missoula Bone &amp; Joint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rgbClr val="00B050"/>
                </a:solidFill>
              </a:rPr>
              <a:t>Montana Contractors Association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chemeClr val="accent1"/>
                </a:solidFill>
              </a:rPr>
              <a:t>   MT Contractor Compensation Fund 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rgbClr val="00B050"/>
                </a:solidFill>
              </a:rPr>
              <a:t>Montana Rail Link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chemeClr val="accent1"/>
                </a:solidFill>
              </a:rPr>
              <a:t>   Mountain West Holdings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rgbClr val="00B050"/>
                </a:solidFill>
              </a:rPr>
              <a:t>Murphy Law Firm 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chemeClr val="accent1"/>
                </a:solidFill>
              </a:rPr>
              <a:t>   NCCI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rgbClr val="00B050"/>
                </a:solidFill>
              </a:rPr>
              <a:t>NorthShore Risk Consulting, LLC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chemeClr val="accent1"/>
                </a:solidFill>
              </a:rPr>
              <a:t>Northwestern Energy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074E66-0CF9-C9C8-DB2A-288307B845F1}"/>
              </a:ext>
            </a:extLst>
          </p:cNvPr>
          <p:cNvSpPr txBox="1"/>
          <p:nvPr/>
        </p:nvSpPr>
        <p:spPr>
          <a:xfrm>
            <a:off x="8322884" y="1623490"/>
            <a:ext cx="3849403" cy="485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900" dirty="0">
                <a:solidFill>
                  <a:schemeClr val="accent1"/>
                </a:solidFill>
              </a:rPr>
              <a:t>Odegaard Injury Lawyers</a:t>
            </a:r>
            <a:endParaRPr lang="en-US" sz="1900" dirty="0"/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rgbClr val="00B050"/>
                </a:solidFill>
              </a:rPr>
              <a:t>   PACBLU </a:t>
            </a:r>
          </a:p>
          <a:p>
            <a:pPr>
              <a:spcAft>
                <a:spcPts val="400"/>
              </a:spcAft>
            </a:pPr>
            <a:r>
              <a:rPr lang="en-US" sz="1900" dirty="0" err="1">
                <a:solidFill>
                  <a:schemeClr val="accent1"/>
                </a:solidFill>
              </a:rPr>
              <a:t>PayneWest</a:t>
            </a:r>
            <a:endParaRPr lang="en-US" sz="1900" dirty="0">
              <a:solidFill>
                <a:schemeClr val="accent1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rgbClr val="00B050"/>
                </a:solidFill>
              </a:rPr>
              <a:t>   Planned &amp; Engineered Construction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chemeClr val="accent1"/>
                </a:solidFill>
              </a:rPr>
              <a:t>Potts Law, PLLC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rgbClr val="00B050"/>
                </a:solidFill>
              </a:rPr>
              <a:t>   REOH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chemeClr val="accent1"/>
                </a:solidFill>
              </a:rPr>
              <a:t>SECGC  </a:t>
            </a:r>
            <a:r>
              <a:rPr lang="en-US" sz="1900" i="1" dirty="0">
                <a:solidFill>
                  <a:schemeClr val="accent1"/>
                </a:solidFill>
              </a:rPr>
              <a:t>(state employees) 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rgbClr val="00B050"/>
                </a:solidFill>
              </a:rPr>
              <a:t>   Sparrow Enterprises, Inc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chemeClr val="accent1"/>
                </a:solidFill>
              </a:rPr>
              <a:t>Sullivan Financial 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rgbClr val="00B050"/>
                </a:solidFill>
              </a:rPr>
              <a:t>   Thomas Parkhill 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chemeClr val="accent1"/>
                </a:solidFill>
              </a:rPr>
              <a:t>Treasure States Occ Health/MMI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rgbClr val="00B050"/>
                </a:solidFill>
              </a:rPr>
              <a:t>   Valley Bank of Helena 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chemeClr val="accent1"/>
                </a:solidFill>
              </a:rPr>
              <a:t>Victory Insurance</a:t>
            </a:r>
          </a:p>
          <a:p>
            <a:pPr>
              <a:spcAft>
                <a:spcPts val="400"/>
              </a:spcAft>
            </a:pPr>
            <a:r>
              <a:rPr lang="en-US" sz="1900" dirty="0">
                <a:solidFill>
                  <a:srgbClr val="00B050"/>
                </a:solidFill>
              </a:rPr>
              <a:t>   WellCare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2C12FC-4590-43E5-25D4-4D53FEF8B081}"/>
              </a:ext>
            </a:extLst>
          </p:cNvPr>
          <p:cNvSpPr txBox="1"/>
          <p:nvPr/>
        </p:nvSpPr>
        <p:spPr>
          <a:xfrm>
            <a:off x="3085815" y="699483"/>
            <a:ext cx="6397067" cy="70788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Special Partners: 	 </a:t>
            </a:r>
            <a:r>
              <a:rPr lang="en-US" sz="2000" b="1" dirty="0"/>
              <a:t>Montana State Fund</a:t>
            </a:r>
          </a:p>
          <a:p>
            <a:r>
              <a:rPr lang="en-US" sz="2000" b="1" dirty="0"/>
              <a:t>		 Dennis &amp; Phyllis Washington Foundation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0820F-EC46-128B-ACBA-8CF4BC709ACF}"/>
              </a:ext>
            </a:extLst>
          </p:cNvPr>
          <p:cNvSpPr txBox="1"/>
          <p:nvPr/>
        </p:nvSpPr>
        <p:spPr>
          <a:xfrm>
            <a:off x="7350097" y="6449737"/>
            <a:ext cx="482219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And generous individuals from across the State!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D3912A-252B-8950-2209-34AA34AA9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586" y="148905"/>
            <a:ext cx="1502094" cy="139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8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667</Words>
  <Application>Microsoft Office PowerPoint</Application>
  <PresentationFormat>Widescreen</PresentationFormat>
  <Paragraphs>111</Paragraphs>
  <Slides>10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Proxima Nova</vt:lpstr>
      <vt:lpstr>Wingdings</vt:lpstr>
      <vt:lpstr>Office Theme</vt:lpstr>
      <vt:lpstr>PowerPoint Presentation</vt:lpstr>
      <vt:lpstr>Kids’ Chance of Montana Board</vt:lpstr>
      <vt:lpstr>MT Work Fatality Rate (2021-23)</vt:lpstr>
      <vt:lpstr>MT Work Fatality - 2023</vt:lpstr>
      <vt:lpstr>Students’ Home Counties 2018-25</vt:lpstr>
      <vt:lpstr>Planning for the Future (PFF)</vt:lpstr>
      <vt:lpstr>Building on Success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Kids’ Chance of Montana</dc:title>
  <dc:creator>Tietz, Leah</dc:creator>
  <cp:lastModifiedBy>Bartow, Mike</cp:lastModifiedBy>
  <cp:revision>48</cp:revision>
  <cp:lastPrinted>2023-09-26T19:53:32Z</cp:lastPrinted>
  <dcterms:created xsi:type="dcterms:W3CDTF">2022-06-22T16:59:05Z</dcterms:created>
  <dcterms:modified xsi:type="dcterms:W3CDTF">2025-08-29T19:22:23Z</dcterms:modified>
</cp:coreProperties>
</file>